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0" r:id="rId5"/>
    <p:sldId id="261" r:id="rId6"/>
    <p:sldId id="259" r:id="rId7"/>
    <p:sldId id="265" r:id="rId8"/>
    <p:sldId id="258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3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9823ee44-d727-48de-a2f2-ed26fd86fa0e" TargetMode="External"/><Relationship Id="rId2" Type="http://schemas.openxmlformats.org/officeDocument/2006/relationships/hyperlink" Target="https://wordwall.net/resource/2164052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PU9rDFzfSk" TargetMode="External"/><Relationship Id="rId2" Type="http://schemas.openxmlformats.org/officeDocument/2006/relationships/hyperlink" Target="https://youtu.be/zWQN7u6g62c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yNVVQZDvuc" TargetMode="External"/><Relationship Id="rId2" Type="http://schemas.openxmlformats.org/officeDocument/2006/relationships/hyperlink" Target="https://youtu.be/Tfy5CBfjZ8s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VmvD2Tjglk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HJfMFJRGpY" TargetMode="External"/><Relationship Id="rId7" Type="http://schemas.openxmlformats.org/officeDocument/2006/relationships/hyperlink" Target="https://youtu.be/kVKnsSD8VMk" TargetMode="External"/><Relationship Id="rId2" Type="http://schemas.openxmlformats.org/officeDocument/2006/relationships/hyperlink" Target="https://youtu.be/cRyfEqQWQJU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youtu.be/jIcG2ONgxKU" TargetMode="External"/><Relationship Id="rId5" Type="http://schemas.openxmlformats.org/officeDocument/2006/relationships/hyperlink" Target="https://youtu.be/ZJIZrSMllEQ" TargetMode="External"/><Relationship Id="rId4" Type="http://schemas.openxmlformats.org/officeDocument/2006/relationships/hyperlink" Target="https://youtu.be/aJvokYRRua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B659-3280-B540-AF81-80033AF5D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502503"/>
          </a:xfrm>
        </p:spPr>
        <p:txBody>
          <a:bodyPr/>
          <a:lstStyle/>
          <a:p>
            <a:r>
              <a:rPr lang="en-US" dirty="0"/>
              <a:t>Adjectives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EE8217-8624-5D4C-B3F4-01B4A074D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1459" y="3768132"/>
            <a:ext cx="8438941" cy="1286189"/>
          </a:xfrm>
        </p:spPr>
        <p:txBody>
          <a:bodyPr>
            <a:normAutofit/>
          </a:bodyPr>
          <a:lstStyle/>
          <a:p>
            <a:r>
              <a:rPr lang="en-US" dirty="0"/>
              <a:t>Adjectives are good.</a:t>
            </a:r>
          </a:p>
          <a:p>
            <a:r>
              <a:rPr lang="en-US" dirty="0"/>
              <a:t>Comparative adjectives are better.</a:t>
            </a:r>
          </a:p>
          <a:p>
            <a:r>
              <a:rPr lang="en-US" dirty="0"/>
              <a:t>Superlative adjectives are the best!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7EA4E6-BD20-EA4B-AC8A-08B7FB7B8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285" y="805726"/>
            <a:ext cx="3949874" cy="2962406"/>
          </a:xfrm>
          <a:prstGeom prst="rect">
            <a:avLst/>
          </a:prstGeom>
          <a:effectLst>
            <a:glow rad="190500">
              <a:schemeClr val="tx1">
                <a:alpha val="9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9292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B5F6E-5148-6549-87C6-222686FF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Kahoot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019A3-EDD6-4240-BD3A-7DE9CD28E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Online grammar check </a:t>
            </a:r>
            <a:r>
              <a:rPr lang="en-US" sz="2800" dirty="0"/>
              <a:t>for everyone</a:t>
            </a:r>
          </a:p>
          <a:p>
            <a:pPr lvl="1"/>
            <a:r>
              <a:rPr lang="en-US" sz="2800" dirty="0">
                <a:hlinkClick r:id="rId2"/>
              </a:rPr>
              <a:t>Wordwall Quiz</a:t>
            </a:r>
            <a:endParaRPr lang="en-US" sz="2800" dirty="0">
              <a:hlinkClick r:id="rId3"/>
            </a:endParaRPr>
          </a:p>
          <a:p>
            <a:pPr lvl="1"/>
            <a:r>
              <a:rPr lang="en-US" sz="2800" dirty="0">
                <a:hlinkClick r:id="rId3"/>
              </a:rPr>
              <a:t>Kahoot! Hyperlink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1802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0A8D-72FA-0B40-9F97-B8B19045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adjectives (+)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6BE07-EF0A-5846-B560-934D9EEED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584" y="2057400"/>
            <a:ext cx="5079991" cy="496768"/>
          </a:xfrm>
        </p:spPr>
        <p:txBody>
          <a:bodyPr>
            <a:normAutofit/>
          </a:bodyPr>
          <a:lstStyle/>
          <a:p>
            <a:r>
              <a:rPr lang="en-US" dirty="0"/>
              <a:t>Add –</a:t>
            </a:r>
            <a:r>
              <a:rPr lang="en-US" dirty="0" err="1"/>
              <a:t>er</a:t>
            </a:r>
            <a:r>
              <a:rPr lang="en-US" dirty="0"/>
              <a:t> than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92BDB-4C2F-B74D-8344-06F8ED3D6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680570"/>
            <a:ext cx="5311775" cy="3538115"/>
          </a:xfrm>
        </p:spPr>
        <p:txBody>
          <a:bodyPr/>
          <a:lstStyle/>
          <a:p>
            <a:r>
              <a:rPr lang="en-US" dirty="0"/>
              <a:t>Short adjectives (1 syllable)</a:t>
            </a:r>
          </a:p>
          <a:p>
            <a:pPr lvl="1"/>
            <a:r>
              <a:rPr lang="en-US" dirty="0"/>
              <a:t>mean </a:t>
            </a:r>
            <a:r>
              <a:rPr lang="en-US" dirty="0">
                <a:sym typeface="Wingdings" pitchFamily="2" charset="2"/>
              </a:rPr>
              <a:t> meaner than</a:t>
            </a:r>
          </a:p>
          <a:p>
            <a:pPr lvl="1"/>
            <a:r>
              <a:rPr lang="en-US" dirty="0">
                <a:sym typeface="Wingdings" pitchFamily="2" charset="2"/>
              </a:rPr>
              <a:t>young  younger than</a:t>
            </a:r>
            <a:br>
              <a:rPr lang="en-US" dirty="0">
                <a:sym typeface="Wingdings" pitchFamily="2" charset="2"/>
              </a:rPr>
            </a:b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Adjectives with 2 syllables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(2</a:t>
            </a:r>
            <a:r>
              <a:rPr lang="en-US" baseline="30000" dirty="0">
                <a:sym typeface="Wingdings" pitchFamily="2" charset="2"/>
              </a:rPr>
              <a:t>nd</a:t>
            </a:r>
            <a:r>
              <a:rPr lang="en-US" dirty="0">
                <a:sym typeface="Wingdings" pitchFamily="2" charset="2"/>
              </a:rPr>
              <a:t> syllable is –y)</a:t>
            </a:r>
          </a:p>
          <a:p>
            <a:pPr lvl="1"/>
            <a:r>
              <a:rPr lang="en-US" dirty="0">
                <a:sym typeface="Wingdings" pitchFamily="2" charset="2"/>
              </a:rPr>
              <a:t>happy  happier than</a:t>
            </a:r>
          </a:p>
          <a:p>
            <a:pPr lvl="1"/>
            <a:r>
              <a:rPr lang="en-US" dirty="0">
                <a:sym typeface="Wingdings" pitchFamily="2" charset="2"/>
              </a:rPr>
              <a:t>silly  sillier than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BB2DD-472E-0C4B-B51E-94EE1FEA9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1348" y="2057400"/>
            <a:ext cx="6044852" cy="496768"/>
          </a:xfrm>
        </p:spPr>
        <p:txBody>
          <a:bodyPr>
            <a:normAutofit/>
          </a:bodyPr>
          <a:lstStyle/>
          <a:p>
            <a:r>
              <a:rPr lang="en-US" dirty="0"/>
              <a:t>Add “more… than”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A261D-5973-6849-A87C-58B25D027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1348" y="2680570"/>
            <a:ext cx="6044852" cy="3538115"/>
          </a:xfrm>
        </p:spPr>
        <p:txBody>
          <a:bodyPr/>
          <a:lstStyle/>
          <a:p>
            <a:r>
              <a:rPr lang="en-US" dirty="0"/>
              <a:t>Adjectives with 2 syllables (not –y)</a:t>
            </a:r>
          </a:p>
          <a:p>
            <a:pPr lvl="1"/>
            <a:r>
              <a:rPr lang="en-US" dirty="0"/>
              <a:t>pleasant </a:t>
            </a:r>
            <a:r>
              <a:rPr lang="en-US" dirty="0">
                <a:sym typeface="Wingdings" pitchFamily="2" charset="2"/>
              </a:rPr>
              <a:t> more pleasant than</a:t>
            </a:r>
          </a:p>
          <a:p>
            <a:pPr lvl="1"/>
            <a:r>
              <a:rPr lang="en-US" dirty="0">
                <a:sym typeface="Wingdings" pitchFamily="2" charset="2"/>
              </a:rPr>
              <a:t>common  more common than</a:t>
            </a:r>
            <a:br>
              <a:rPr lang="en-US" dirty="0">
                <a:sym typeface="Wingdings" pitchFamily="2" charset="2"/>
              </a:rPr>
            </a:b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Adjectives with 3+ syllables</a:t>
            </a:r>
          </a:p>
          <a:p>
            <a:pPr lvl="1"/>
            <a:r>
              <a:rPr lang="en-US" dirty="0">
                <a:sym typeface="Wingdings" pitchFamily="2" charset="2"/>
              </a:rPr>
              <a:t>unfortunate  more unfortunate than</a:t>
            </a:r>
          </a:p>
          <a:p>
            <a:pPr lvl="1"/>
            <a:r>
              <a:rPr lang="en-US" dirty="0">
                <a:sym typeface="Wingdings" pitchFamily="2" charset="2"/>
              </a:rPr>
              <a:t>interesting  more interesting than</a:t>
            </a:r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CCFAB-01CB-554D-BBF4-6A33AC2E40C3}"/>
              </a:ext>
            </a:extLst>
          </p:cNvPr>
          <p:cNvSpPr txBox="1"/>
          <p:nvPr/>
        </p:nvSpPr>
        <p:spPr>
          <a:xfrm>
            <a:off x="685799" y="5987852"/>
            <a:ext cx="1096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Examples: </a:t>
            </a:r>
            <a:r>
              <a:rPr lang="en-US" sz="2400" dirty="0">
                <a:hlinkClick r:id="rId2"/>
              </a:rPr>
              <a:t>Happier</a:t>
            </a:r>
            <a:r>
              <a:rPr lang="en-US" sz="2400" dirty="0"/>
              <a:t> by Ed Sheeran, </a:t>
            </a:r>
            <a:r>
              <a:rPr lang="en-US" sz="2400" dirty="0">
                <a:hlinkClick r:id="rId3"/>
              </a:rPr>
              <a:t>Better Than I Used to Be</a:t>
            </a:r>
            <a:r>
              <a:rPr lang="en-US" sz="2400" dirty="0"/>
              <a:t> – Tim McGraw</a:t>
            </a:r>
          </a:p>
        </p:txBody>
      </p:sp>
    </p:spTree>
    <p:extLst>
      <p:ext uri="{BB962C8B-B14F-4D97-AF65-F5344CB8AC3E}">
        <p14:creationId xmlns:p14="http://schemas.microsoft.com/office/powerpoint/2010/main" val="67723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04C0-2DC5-3E47-9203-198F1501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95AEFB-B3B9-A545-9FBB-13D2157A9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3852"/>
            <a:ext cx="10820400" cy="44968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 I am 18. My brother is 20. He is (old) _________________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He is </a:t>
            </a:r>
            <a:r>
              <a:rPr lang="en-US" b="1" dirty="0"/>
              <a:t>older than </a:t>
            </a:r>
            <a:r>
              <a:rPr lang="en-US" dirty="0"/>
              <a:t>I am.</a:t>
            </a:r>
          </a:p>
          <a:p>
            <a:pPr>
              <a:lnSpc>
                <a:spcPct val="150000"/>
              </a:lnSpc>
            </a:pPr>
            <a:r>
              <a:rPr lang="en-US" dirty="0"/>
              <a:t>He is happy, but she is very happy. She is ____________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She is </a:t>
            </a:r>
            <a:r>
              <a:rPr lang="en-US" b="1" dirty="0"/>
              <a:t>happier than </a:t>
            </a:r>
            <a:r>
              <a:rPr lang="en-US" dirty="0"/>
              <a:t>he is.</a:t>
            </a:r>
          </a:p>
          <a:p>
            <a:pPr>
              <a:lnSpc>
                <a:spcPct val="150000"/>
              </a:lnSpc>
            </a:pPr>
            <a:r>
              <a:rPr lang="en-US" dirty="0"/>
              <a:t>They are excited, but you are very excited. You are _____________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You are </a:t>
            </a:r>
            <a:r>
              <a:rPr lang="en-US" b="1" dirty="0"/>
              <a:t>more excited than </a:t>
            </a:r>
            <a:r>
              <a:rPr lang="en-US" dirty="0"/>
              <a:t>they are.</a:t>
            </a:r>
          </a:p>
          <a:p>
            <a:pPr>
              <a:lnSpc>
                <a:spcPct val="150000"/>
              </a:lnSpc>
            </a:pPr>
            <a:r>
              <a:rPr lang="en-US" dirty="0"/>
              <a:t>This is pleasant, but that is very pleasant. That is  ________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That is </a:t>
            </a:r>
            <a:r>
              <a:rPr lang="en-US" b="1" dirty="0"/>
              <a:t>more pleasant than </a:t>
            </a:r>
            <a:r>
              <a:rPr lang="en-US" dirty="0"/>
              <a:t>this is.</a:t>
            </a:r>
          </a:p>
        </p:txBody>
      </p:sp>
    </p:spTree>
    <p:extLst>
      <p:ext uri="{BB962C8B-B14F-4D97-AF65-F5344CB8AC3E}">
        <p14:creationId xmlns:p14="http://schemas.microsoft.com/office/powerpoint/2010/main" val="256601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0A8D-72FA-0B40-9F97-B8B19045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adjectives (=)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6BE07-EF0A-5846-B560-934D9EEED2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“as … as”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92BDB-4C2F-B74D-8344-06F8ED3D62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Common in old expressions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As strong as an ox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As beautiful as the sunrise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As old as the hills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As hungry as a bear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BB2DD-472E-0C4B-B51E-94EE1FEA9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A261D-5973-6849-A87C-58B25D027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8985" y="3132665"/>
            <a:ext cx="5924811" cy="3086019"/>
          </a:xfrm>
        </p:spPr>
        <p:txBody>
          <a:bodyPr/>
          <a:lstStyle/>
          <a:p>
            <a:r>
              <a:rPr lang="en-US" i="1" dirty="0">
                <a:hlinkClick r:id="rId2"/>
              </a:rPr>
              <a:t>Everything at Once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dirty="0" err="1"/>
              <a:t>Lenka</a:t>
            </a:r>
            <a:endParaRPr lang="en-US" dirty="0"/>
          </a:p>
          <a:p>
            <a:r>
              <a:rPr lang="en-US" dirty="0">
                <a:hlinkClick r:id="rId3"/>
              </a:rPr>
              <a:t>As Good as I Remember It </a:t>
            </a:r>
            <a:r>
              <a:rPr lang="en-US" dirty="0"/>
              <a:t>– Bree Doster</a:t>
            </a:r>
          </a:p>
        </p:txBody>
      </p:sp>
    </p:spTree>
    <p:extLst>
      <p:ext uri="{BB962C8B-B14F-4D97-AF65-F5344CB8AC3E}">
        <p14:creationId xmlns:p14="http://schemas.microsoft.com/office/powerpoint/2010/main" val="1137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04C0-2DC5-3E47-9203-198F1501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95AEFB-B3B9-A545-9FBB-13D2157A9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3852"/>
            <a:ext cx="10820400" cy="44968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 I am 18. My brother is 18. He is (old) _________________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He is </a:t>
            </a:r>
            <a:r>
              <a:rPr lang="en-US" b="1" dirty="0"/>
              <a:t>as old as </a:t>
            </a:r>
            <a:r>
              <a:rPr lang="en-US" dirty="0"/>
              <a:t>I am.</a:t>
            </a:r>
          </a:p>
          <a:p>
            <a:pPr>
              <a:lnSpc>
                <a:spcPct val="150000"/>
              </a:lnSpc>
            </a:pPr>
            <a:r>
              <a:rPr lang="en-US" dirty="0"/>
              <a:t>He is happy, and she is also happy. She is ____________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She is </a:t>
            </a:r>
            <a:r>
              <a:rPr lang="en-US" b="1" dirty="0"/>
              <a:t>as happy as </a:t>
            </a:r>
            <a:r>
              <a:rPr lang="en-US" dirty="0"/>
              <a:t>he is.</a:t>
            </a:r>
          </a:p>
          <a:p>
            <a:pPr>
              <a:lnSpc>
                <a:spcPct val="150000"/>
              </a:lnSpc>
            </a:pPr>
            <a:r>
              <a:rPr lang="en-US" dirty="0"/>
              <a:t>They are excited, and you are also excited. You are _____________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You are </a:t>
            </a:r>
            <a:r>
              <a:rPr lang="en-US" b="1" dirty="0"/>
              <a:t>as excited as </a:t>
            </a:r>
            <a:r>
              <a:rPr lang="en-US" dirty="0"/>
              <a:t>they are.</a:t>
            </a:r>
          </a:p>
          <a:p>
            <a:pPr>
              <a:lnSpc>
                <a:spcPct val="150000"/>
              </a:lnSpc>
            </a:pPr>
            <a:r>
              <a:rPr lang="en-US" dirty="0"/>
              <a:t>This is pleasant, and that is also pleasant. That is  ________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That is </a:t>
            </a:r>
            <a:r>
              <a:rPr lang="en-US" b="1" dirty="0"/>
              <a:t>as pleasant as </a:t>
            </a:r>
            <a:r>
              <a:rPr lang="en-US" dirty="0"/>
              <a:t>this is.</a:t>
            </a:r>
          </a:p>
        </p:txBody>
      </p:sp>
    </p:spTree>
    <p:extLst>
      <p:ext uri="{BB962C8B-B14F-4D97-AF65-F5344CB8AC3E}">
        <p14:creationId xmlns:p14="http://schemas.microsoft.com/office/powerpoint/2010/main" val="189518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0A8D-72FA-0B40-9F97-B8B19045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adjectives (-)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6BE07-EF0A-5846-B560-934D9EEED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991" y="2183802"/>
            <a:ext cx="5518410" cy="823912"/>
          </a:xfrm>
        </p:spPr>
        <p:txBody>
          <a:bodyPr>
            <a:normAutofit/>
          </a:bodyPr>
          <a:lstStyle/>
          <a:p>
            <a:r>
              <a:rPr lang="en-US" dirty="0"/>
              <a:t>Add “not as … as”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92BDB-4C2F-B74D-8344-06F8ED3D6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990" y="3132666"/>
            <a:ext cx="5521586" cy="3086019"/>
          </a:xfrm>
        </p:spPr>
        <p:txBody>
          <a:bodyPr/>
          <a:lstStyle/>
          <a:p>
            <a:r>
              <a:rPr lang="en-US" dirty="0"/>
              <a:t>Short adjectives (1 syllable)</a:t>
            </a:r>
          </a:p>
          <a:p>
            <a:pPr lvl="1"/>
            <a:r>
              <a:rPr lang="en-US" dirty="0"/>
              <a:t>mean </a:t>
            </a:r>
            <a:r>
              <a:rPr lang="en-US" dirty="0">
                <a:sym typeface="Wingdings" pitchFamily="2" charset="2"/>
              </a:rPr>
              <a:t> He’s </a:t>
            </a:r>
            <a:r>
              <a:rPr lang="en-US" b="1" i="1" dirty="0">
                <a:sym typeface="Wingdings" pitchFamily="2" charset="2"/>
              </a:rPr>
              <a:t>not as mean as </a:t>
            </a:r>
            <a:r>
              <a:rPr lang="en-US" dirty="0">
                <a:sym typeface="Wingdings" pitchFamily="2" charset="2"/>
              </a:rPr>
              <a:t>she is.</a:t>
            </a:r>
          </a:p>
          <a:p>
            <a:pPr lvl="1"/>
            <a:r>
              <a:rPr lang="en-US" dirty="0">
                <a:sym typeface="Wingdings" pitchFamily="2" charset="2"/>
              </a:rPr>
              <a:t>fun  This is </a:t>
            </a:r>
            <a:r>
              <a:rPr lang="en-US" b="1" i="1" dirty="0">
                <a:sym typeface="Wingdings" pitchFamily="2" charset="2"/>
              </a:rPr>
              <a:t>not as fun as </a:t>
            </a:r>
            <a:r>
              <a:rPr lang="en-US" dirty="0">
                <a:sym typeface="Wingdings" pitchFamily="2" charset="2"/>
              </a:rPr>
              <a:t>that.</a:t>
            </a:r>
            <a:br>
              <a:rPr lang="en-US" dirty="0">
                <a:sym typeface="Wingdings" pitchFamily="2" charset="2"/>
              </a:rPr>
            </a:b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Positive adjectives</a:t>
            </a:r>
          </a:p>
          <a:p>
            <a:pPr lvl="1"/>
            <a:r>
              <a:rPr lang="en-US" dirty="0">
                <a:sym typeface="Wingdings" pitchFamily="2" charset="2"/>
              </a:rPr>
              <a:t>happy  I’m </a:t>
            </a:r>
            <a:r>
              <a:rPr lang="en-US" b="1" i="1" dirty="0">
                <a:sym typeface="Wingdings" pitchFamily="2" charset="2"/>
              </a:rPr>
              <a:t>not as happy as</a:t>
            </a:r>
            <a:r>
              <a:rPr lang="en-US" dirty="0">
                <a:sym typeface="Wingdings" pitchFamily="2" charset="2"/>
              </a:rPr>
              <a:t> he is.</a:t>
            </a:r>
          </a:p>
          <a:p>
            <a:pPr lvl="1"/>
            <a:r>
              <a:rPr lang="en-US" dirty="0">
                <a:sym typeface="Wingdings" pitchFamily="2" charset="2"/>
              </a:rPr>
              <a:t>exciting  It’s </a:t>
            </a:r>
            <a:r>
              <a:rPr lang="en-US" b="1" i="1" dirty="0">
                <a:sym typeface="Wingdings" pitchFamily="2" charset="2"/>
              </a:rPr>
              <a:t>not as exciting as </a:t>
            </a:r>
            <a:r>
              <a:rPr lang="en-US" dirty="0">
                <a:sym typeface="Wingdings" pitchFamily="2" charset="2"/>
              </a:rPr>
              <a:t>that.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BB2DD-472E-0C4B-B51E-94EE1FEA9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4400" y="2183802"/>
            <a:ext cx="5511800" cy="823912"/>
          </a:xfrm>
        </p:spPr>
        <p:txBody>
          <a:bodyPr>
            <a:normAutofit/>
          </a:bodyPr>
          <a:lstStyle/>
          <a:p>
            <a:r>
              <a:rPr lang="en-US" dirty="0"/>
              <a:t>Add “less … than”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A261D-5973-6849-A87C-58B25D027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4400" y="3132666"/>
            <a:ext cx="5511800" cy="3086019"/>
          </a:xfrm>
        </p:spPr>
        <p:txBody>
          <a:bodyPr/>
          <a:lstStyle/>
          <a:p>
            <a:r>
              <a:rPr lang="en-US" dirty="0"/>
              <a:t>Negative adjectives (2+ syllables)</a:t>
            </a:r>
          </a:p>
          <a:p>
            <a:pPr lvl="1"/>
            <a:r>
              <a:rPr lang="en-US" dirty="0"/>
              <a:t>This is </a:t>
            </a:r>
            <a:r>
              <a:rPr lang="en-US" b="1" i="1" dirty="0"/>
              <a:t>less expensive than </a:t>
            </a:r>
            <a:r>
              <a:rPr lang="en-US" dirty="0"/>
              <a:t>that.</a:t>
            </a:r>
          </a:p>
          <a:p>
            <a:pPr lvl="1"/>
            <a:r>
              <a:rPr lang="en-US" dirty="0"/>
              <a:t>Studying is </a:t>
            </a:r>
            <a:r>
              <a:rPr lang="en-US" b="1" i="1" dirty="0"/>
              <a:t>less stressful than </a:t>
            </a:r>
            <a:r>
              <a:rPr lang="en-US" dirty="0"/>
              <a:t>working.</a:t>
            </a:r>
          </a:p>
          <a:p>
            <a:pPr lvl="1"/>
            <a:r>
              <a:rPr lang="en-US" dirty="0"/>
              <a:t>Compared to murder, stealing is a </a:t>
            </a:r>
            <a:r>
              <a:rPr lang="en-US" b="1" i="1" dirty="0"/>
              <a:t>less terrible </a:t>
            </a:r>
            <a:r>
              <a:rPr lang="en-US" dirty="0"/>
              <a:t>crime.</a:t>
            </a:r>
          </a:p>
          <a:p>
            <a:r>
              <a:rPr lang="en-US" dirty="0"/>
              <a:t>Both items have low levels</a:t>
            </a:r>
          </a:p>
          <a:p>
            <a:pPr lvl="1"/>
            <a:r>
              <a:rPr lang="en-US" dirty="0"/>
              <a:t>That book is not interesting, and the other one is even </a:t>
            </a:r>
            <a:r>
              <a:rPr lang="en-US" b="1" dirty="0"/>
              <a:t>less interesting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8FBB3-C25E-9C4A-A076-BA8BB9DB18BF}"/>
              </a:ext>
            </a:extLst>
          </p:cNvPr>
          <p:cNvSpPr txBox="1"/>
          <p:nvPr/>
        </p:nvSpPr>
        <p:spPr>
          <a:xfrm>
            <a:off x="5105401" y="6143582"/>
            <a:ext cx="6400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Example: </a:t>
            </a:r>
            <a:r>
              <a:rPr lang="en-US" sz="2000" dirty="0">
                <a:hlinkClick r:id="rId2"/>
              </a:rPr>
              <a:t>Not As Good As I Once Was</a:t>
            </a:r>
            <a:r>
              <a:rPr lang="en-US" sz="2000" dirty="0"/>
              <a:t> – Toby Keith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4D219-47DD-7F4B-A6B3-8CCEC0E1F341}"/>
              </a:ext>
            </a:extLst>
          </p:cNvPr>
          <p:cNvSpPr txBox="1"/>
          <p:nvPr/>
        </p:nvSpPr>
        <p:spPr>
          <a:xfrm>
            <a:off x="2349189" y="1935210"/>
            <a:ext cx="640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”not as … as” means “less”, not simply “different.”</a:t>
            </a:r>
          </a:p>
        </p:txBody>
      </p:sp>
    </p:spTree>
    <p:extLst>
      <p:ext uri="{BB962C8B-B14F-4D97-AF65-F5344CB8AC3E}">
        <p14:creationId xmlns:p14="http://schemas.microsoft.com/office/powerpoint/2010/main" val="67333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04C0-2DC5-3E47-9203-198F1501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95AEFB-B3B9-A545-9FBB-13D2157A9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3852"/>
            <a:ext cx="10820400" cy="449684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 I am 18. My brother is 16. He is (old) _________________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He is </a:t>
            </a:r>
            <a:r>
              <a:rPr lang="en-US" b="1" dirty="0"/>
              <a:t>not</a:t>
            </a:r>
            <a:r>
              <a:rPr lang="en-US" dirty="0"/>
              <a:t> </a:t>
            </a:r>
            <a:r>
              <a:rPr lang="en-US" b="1" dirty="0"/>
              <a:t>as old as </a:t>
            </a:r>
            <a:r>
              <a:rPr lang="en-US" dirty="0"/>
              <a:t>I am.</a:t>
            </a:r>
          </a:p>
          <a:p>
            <a:pPr>
              <a:lnSpc>
                <a:spcPct val="150000"/>
              </a:lnSpc>
            </a:pPr>
            <a:r>
              <a:rPr lang="en-US" dirty="0"/>
              <a:t>He is very happy, and she is a little happy. She is ____________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She is </a:t>
            </a:r>
            <a:r>
              <a:rPr lang="en-US" b="1" dirty="0"/>
              <a:t>not as happy as </a:t>
            </a:r>
            <a:r>
              <a:rPr lang="en-US" dirty="0"/>
              <a:t>he is.</a:t>
            </a:r>
          </a:p>
          <a:p>
            <a:pPr>
              <a:lnSpc>
                <a:spcPct val="150000"/>
              </a:lnSpc>
            </a:pPr>
            <a:r>
              <a:rPr lang="en-US" dirty="0"/>
              <a:t>They are not very excited, and you are not at all excited. You are ___________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You are </a:t>
            </a:r>
            <a:r>
              <a:rPr lang="en-US" b="1" dirty="0"/>
              <a:t>less excited than </a:t>
            </a:r>
            <a:r>
              <a:rPr lang="en-US" dirty="0"/>
              <a:t>they are.</a:t>
            </a:r>
          </a:p>
          <a:p>
            <a:pPr>
              <a:lnSpc>
                <a:spcPct val="150000"/>
              </a:lnSpc>
            </a:pPr>
            <a:r>
              <a:rPr lang="en-US" dirty="0"/>
              <a:t>Beef is very expensive, and pork is a little expensive. Pork is  ________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Pork is </a:t>
            </a:r>
            <a:r>
              <a:rPr lang="en-US" b="1" dirty="0"/>
              <a:t>less expensive than </a:t>
            </a:r>
            <a:r>
              <a:rPr lang="en-US" dirty="0"/>
              <a:t>beef is.</a:t>
            </a:r>
          </a:p>
        </p:txBody>
      </p:sp>
    </p:spTree>
    <p:extLst>
      <p:ext uri="{BB962C8B-B14F-4D97-AF65-F5344CB8AC3E}">
        <p14:creationId xmlns:p14="http://schemas.microsoft.com/office/powerpoint/2010/main" val="427859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0A8D-72FA-0B40-9F97-B8B19045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Superlative adjectives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6BE07-EF0A-5846-B560-934D9EEED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9" y="1745391"/>
            <a:ext cx="5079991" cy="823912"/>
          </a:xfrm>
        </p:spPr>
        <p:txBody>
          <a:bodyPr/>
          <a:lstStyle/>
          <a:p>
            <a:r>
              <a:rPr lang="en-US" dirty="0"/>
              <a:t>Add “the” + -</a:t>
            </a:r>
            <a:r>
              <a:rPr lang="en-US" dirty="0" err="1"/>
              <a:t>est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92BDB-4C2F-B74D-8344-06F8ED3D6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694255"/>
            <a:ext cx="5311775" cy="3086019"/>
          </a:xfrm>
        </p:spPr>
        <p:txBody>
          <a:bodyPr/>
          <a:lstStyle/>
          <a:p>
            <a:r>
              <a:rPr lang="en-US" dirty="0"/>
              <a:t>Short adjectives (1 syllable)</a:t>
            </a:r>
          </a:p>
          <a:p>
            <a:pPr lvl="1"/>
            <a:r>
              <a:rPr lang="en-US" dirty="0"/>
              <a:t>mean </a:t>
            </a:r>
            <a:r>
              <a:rPr lang="en-US" dirty="0">
                <a:sym typeface="Wingdings" pitchFamily="2" charset="2"/>
              </a:rPr>
              <a:t> the meanest</a:t>
            </a:r>
          </a:p>
          <a:p>
            <a:pPr lvl="1"/>
            <a:r>
              <a:rPr lang="en-US" dirty="0">
                <a:sym typeface="Wingdings" pitchFamily="2" charset="2"/>
              </a:rPr>
              <a:t>young  the youngest</a:t>
            </a:r>
            <a:br>
              <a:rPr lang="en-US" dirty="0">
                <a:sym typeface="Wingdings" pitchFamily="2" charset="2"/>
              </a:rPr>
            </a:b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Adjectives with 2 syllables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(2</a:t>
            </a:r>
            <a:r>
              <a:rPr lang="en-US" baseline="30000" dirty="0">
                <a:sym typeface="Wingdings" pitchFamily="2" charset="2"/>
              </a:rPr>
              <a:t>nd</a:t>
            </a:r>
            <a:r>
              <a:rPr lang="en-US" dirty="0">
                <a:sym typeface="Wingdings" pitchFamily="2" charset="2"/>
              </a:rPr>
              <a:t> syllable is –y)</a:t>
            </a:r>
          </a:p>
          <a:p>
            <a:pPr lvl="1"/>
            <a:r>
              <a:rPr lang="en-US" dirty="0">
                <a:sym typeface="Wingdings" pitchFamily="2" charset="2"/>
              </a:rPr>
              <a:t>happy  the happiest</a:t>
            </a:r>
          </a:p>
          <a:p>
            <a:pPr lvl="1"/>
            <a:r>
              <a:rPr lang="en-US" dirty="0">
                <a:sym typeface="Wingdings" pitchFamily="2" charset="2"/>
              </a:rPr>
              <a:t>silly  the silliest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BB2DD-472E-0C4B-B51E-94EE1FEA9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1745391"/>
            <a:ext cx="5105400" cy="823912"/>
          </a:xfrm>
        </p:spPr>
        <p:txBody>
          <a:bodyPr/>
          <a:lstStyle/>
          <a:p>
            <a:r>
              <a:rPr lang="en-US" dirty="0"/>
              <a:t>Add “the most”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A261D-5973-6849-A87C-58B25D027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4255"/>
            <a:ext cx="5334000" cy="3086019"/>
          </a:xfrm>
        </p:spPr>
        <p:txBody>
          <a:bodyPr/>
          <a:lstStyle/>
          <a:p>
            <a:r>
              <a:rPr lang="en-US" dirty="0"/>
              <a:t>Adjectives with 2 syllables (not –y)</a:t>
            </a:r>
          </a:p>
          <a:p>
            <a:pPr lvl="1"/>
            <a:r>
              <a:rPr lang="en-US" dirty="0"/>
              <a:t>pleasant </a:t>
            </a:r>
            <a:r>
              <a:rPr lang="en-US" dirty="0">
                <a:sym typeface="Wingdings" pitchFamily="2" charset="2"/>
              </a:rPr>
              <a:t> the most pleasant</a:t>
            </a:r>
          </a:p>
          <a:p>
            <a:pPr lvl="1"/>
            <a:r>
              <a:rPr lang="en-US" dirty="0">
                <a:sym typeface="Wingdings" pitchFamily="2" charset="2"/>
              </a:rPr>
              <a:t>common  the most common</a:t>
            </a:r>
            <a:br>
              <a:rPr lang="en-US" dirty="0">
                <a:sym typeface="Wingdings" pitchFamily="2" charset="2"/>
              </a:rPr>
            </a:b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Adjectives with 3+ syllables</a:t>
            </a:r>
          </a:p>
          <a:p>
            <a:pPr lvl="1"/>
            <a:r>
              <a:rPr lang="en-US" dirty="0">
                <a:sym typeface="Wingdings" pitchFamily="2" charset="2"/>
              </a:rPr>
              <a:t>unfortunate  the most unfortunate</a:t>
            </a:r>
          </a:p>
          <a:p>
            <a:pPr lvl="1"/>
            <a:r>
              <a:rPr lang="en-US" dirty="0">
                <a:sym typeface="Wingdings" pitchFamily="2" charset="2"/>
              </a:rPr>
              <a:t>interesting  the most interesting</a:t>
            </a:r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AE2BA1-FF87-A740-9100-E9BDC87E2E80}"/>
              </a:ext>
            </a:extLst>
          </p:cNvPr>
          <p:cNvSpPr txBox="1"/>
          <p:nvPr/>
        </p:nvSpPr>
        <p:spPr>
          <a:xfrm>
            <a:off x="82116" y="5785741"/>
            <a:ext cx="11824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Examples:  </a:t>
            </a:r>
            <a:r>
              <a:rPr lang="en-US" dirty="0">
                <a:hlinkClick r:id="rId2"/>
              </a:rPr>
              <a:t>The Most Beautiful Girl in the World</a:t>
            </a:r>
            <a:r>
              <a:rPr lang="en-US" dirty="0"/>
              <a:t> – Prince   	</a:t>
            </a:r>
            <a:r>
              <a:rPr lang="en-US" dirty="0">
                <a:hlinkClick r:id="rId3"/>
              </a:rPr>
              <a:t>Most Precious Love </a:t>
            </a:r>
            <a:r>
              <a:rPr lang="en-US" dirty="0"/>
              <a:t>- Blaze</a:t>
            </a:r>
          </a:p>
          <a:p>
            <a:r>
              <a:rPr lang="en-US" dirty="0"/>
              <a:t>		     </a:t>
            </a:r>
            <a:r>
              <a:rPr lang="en-US" dirty="0">
                <a:hlinkClick r:id="rId4"/>
              </a:rPr>
              <a:t>The Most Wonderful Time of the Year</a:t>
            </a:r>
            <a:r>
              <a:rPr lang="en-US" dirty="0"/>
              <a:t> – Andy Williams 	</a:t>
            </a:r>
            <a:r>
              <a:rPr lang="en-US" dirty="0">
                <a:hlinkClick r:id="rId5"/>
              </a:rPr>
              <a:t>I’m The Coolest</a:t>
            </a:r>
            <a:r>
              <a:rPr lang="en-US" dirty="0"/>
              <a:t> – Alice Cooper</a:t>
            </a:r>
          </a:p>
          <a:p>
            <a:r>
              <a:rPr lang="en-US" dirty="0"/>
              <a:t>		     </a:t>
            </a:r>
            <a:r>
              <a:rPr lang="en-US" dirty="0">
                <a:hlinkClick r:id="rId6"/>
              </a:rPr>
              <a:t>Simply the Best</a:t>
            </a:r>
            <a:r>
              <a:rPr lang="en-US" dirty="0"/>
              <a:t> – Tina Turner		</a:t>
            </a:r>
            <a:r>
              <a:rPr lang="en-US" dirty="0">
                <a:hlinkClick r:id="rId7"/>
              </a:rPr>
              <a:t>Coolest Guy in the Whole World</a:t>
            </a:r>
            <a:r>
              <a:rPr lang="en-US" dirty="0"/>
              <a:t> -  The Planet Smashers</a:t>
            </a:r>
          </a:p>
        </p:txBody>
      </p:sp>
    </p:spTree>
    <p:extLst>
      <p:ext uri="{BB962C8B-B14F-4D97-AF65-F5344CB8AC3E}">
        <p14:creationId xmlns:p14="http://schemas.microsoft.com/office/powerpoint/2010/main" val="314825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04C0-2DC5-3E47-9203-198F1501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95AEFB-B3B9-A545-9FBB-13D2157A9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978" y="1853852"/>
            <a:ext cx="10734806" cy="449684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 I am 18. My sister is 16. My brother is 20. He is (old) ______________ sibling…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He is </a:t>
            </a:r>
            <a:r>
              <a:rPr lang="en-US" b="1" dirty="0"/>
              <a:t>the oldest </a:t>
            </a:r>
            <a:r>
              <a:rPr lang="en-US" dirty="0"/>
              <a:t>sibling </a:t>
            </a:r>
            <a:r>
              <a:rPr lang="en-US" b="1" dirty="0"/>
              <a:t>in </a:t>
            </a:r>
            <a:r>
              <a:rPr lang="en-US" dirty="0"/>
              <a:t>our family</a:t>
            </a:r>
            <a:r>
              <a:rPr lang="en-US" b="1" dirty="0"/>
              <a:t>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He is happy, I am sad, and she is very happy. She is ____________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She is </a:t>
            </a:r>
            <a:r>
              <a:rPr lang="en-US" b="1" dirty="0"/>
              <a:t>the happiest of us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You are more excited than anyone else in the world. You are _____________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You are </a:t>
            </a:r>
            <a:r>
              <a:rPr lang="en-US" b="1" dirty="0"/>
              <a:t>the most excited person in the world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Roses and lilies are beautiful, but daisies are more beautiful. Daisies are ________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Daisies are </a:t>
            </a:r>
            <a:r>
              <a:rPr lang="en-US" b="1" dirty="0"/>
              <a:t>the most beautiful flowers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210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349</TotalTime>
  <Words>842</Words>
  <Application>Microsoft Macintosh PowerPoint</Application>
  <PresentationFormat>Widescreen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Vapor Trail</vt:lpstr>
      <vt:lpstr>Adjectives</vt:lpstr>
      <vt:lpstr>Comparative adjectives (+)</vt:lpstr>
      <vt:lpstr>Practice!</vt:lpstr>
      <vt:lpstr>Comparative adjectives (=)</vt:lpstr>
      <vt:lpstr>Practice!</vt:lpstr>
      <vt:lpstr>Comparative adjectives (-)</vt:lpstr>
      <vt:lpstr>Practice!</vt:lpstr>
      <vt:lpstr>Superlative adjectives</vt:lpstr>
      <vt:lpstr>Practice!</vt:lpstr>
      <vt:lpstr>Kahoot!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Adjectives</dc:title>
  <dc:creator>トーマス　ヴィクトリア</dc:creator>
  <cp:lastModifiedBy>トーマス　ヴィクトリア</cp:lastModifiedBy>
  <cp:revision>16</cp:revision>
  <dcterms:created xsi:type="dcterms:W3CDTF">2020-06-24T23:48:06Z</dcterms:created>
  <dcterms:modified xsi:type="dcterms:W3CDTF">2021-09-14T04:15:50Z</dcterms:modified>
</cp:coreProperties>
</file>