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9" r:id="rId7"/>
    <p:sldId id="260" r:id="rId8"/>
    <p:sldId id="269" r:id="rId9"/>
    <p:sldId id="272" r:id="rId10"/>
    <p:sldId id="268" r:id="rId11"/>
    <p:sldId id="273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63" autoAdjust="0"/>
    <p:restoredTop sz="94674" autoAdjust="0"/>
  </p:normalViewPr>
  <p:slideViewPr>
    <p:cSldViewPr snapToGrid="0">
      <p:cViewPr varScale="1">
        <p:scale>
          <a:sx n="119" d="100"/>
          <a:sy n="119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Real Conditionals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Unreal Conditionals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The “Wish” Construction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0" presStyleCnt="3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0" presStyleCnt="3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3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2" presStyleCnt="3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2" presStyleCnt="3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0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2" destOrd="0" parTransId="{5C6E35C5-B6D6-42D4-9FF2-63E3FEC1E45F}" sibTransId="{E866DA3A-B427-429E-A892-4812B432ED79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CEB88A46-381C-4FB3-B5C2-36F0205865FC}" type="presParOf" srcId="{05261D3E-3CC7-4C85-9E09-D67FC777908C}" destId="{922A9066-91F0-4494-8CF8-01F8511B6028}" srcOrd="0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B5AAF852-AE2E-40BE-BC22-1382A2AD5A44}" type="presParOf" srcId="{05261D3E-3CC7-4C85-9E09-D67FC777908C}" destId="{A9DA4473-F7AD-4D05-A89E-4317469C9CAC}" srcOrd="4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dirty="0">
              <a:solidFill>
                <a:schemeClr val="tx1"/>
              </a:solidFill>
            </a:rPr>
            <a:t>We will cover these skills</a:t>
          </a:r>
          <a:endParaRPr lang="en-US" sz="2800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>
              <a:solidFill>
                <a:schemeClr val="bg1"/>
              </a:solidFill>
            </a:rPr>
            <a:t>How to make the form</a:t>
          </a:r>
          <a:endParaRPr lang="en-US" sz="2800" dirty="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>
              <a:solidFill>
                <a:schemeClr val="bg1"/>
              </a:solidFill>
            </a:rPr>
            <a:t>What each conditional means</a:t>
          </a: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2904A716-59B7-4104-AC29-2F533F57D62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>
              <a:solidFill>
                <a:schemeClr val="bg1"/>
              </a:solidFill>
            </a:rPr>
            <a:t>How to use the forms</a:t>
          </a:r>
          <a:endParaRPr lang="en-US" sz="2800" dirty="0">
            <a:solidFill>
              <a:schemeClr val="bg1"/>
            </a:solidFill>
          </a:endParaRPr>
        </a:p>
      </dgm:t>
    </dgm:pt>
    <dgm:pt modelId="{9B32CB96-1CE6-4CA6-98D9-C2203F6FCB19}" type="parTrans" cxnId="{769AC2E0-480D-41AB-BE4C-F01603F65A64}">
      <dgm:prSet/>
      <dgm:spPr/>
      <dgm:t>
        <a:bodyPr/>
        <a:lstStyle/>
        <a:p>
          <a:endParaRPr lang="en-US" sz="2800"/>
        </a:p>
      </dgm:t>
    </dgm:pt>
    <dgm:pt modelId="{14A70495-26CC-4CC9-BF87-1FC52EE50B35}" type="sibTrans" cxnId="{769AC2E0-480D-41AB-BE4C-F01603F65A64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1EC855D4-9949-4C99-AE73-64CD4259AB6C}" type="presOf" srcId="{2904A716-59B7-4104-AC29-2F533F57D625}" destId="{A7174219-EC9E-4267-A04D-B18EE847387A}" srcOrd="0" destOrd="2" presId="urn:microsoft.com/office/officeart/2005/8/layout/list1"/>
    <dgm:cxn modelId="{769AC2E0-480D-41AB-BE4C-F01603F65A64}" srcId="{7A49DF98-867D-48FD-8C6A-11619CC54E26}" destId="{2904A716-59B7-4104-AC29-2F533F57D625}" srcOrd="2" destOrd="0" parTransId="{9B32CB96-1CE6-4CA6-98D9-C2203F6FCB19}" sibTransId="{14A70495-26CC-4CC9-BF87-1FC52EE50B35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69E0-5B38-4FDD-A9F5-22B9810A03F7}">
      <dsp:nvSpPr>
        <dsp:cNvPr id="0" name=""/>
        <dsp:cNvSpPr/>
      </dsp:nvSpPr>
      <dsp:spPr>
        <a:xfrm>
          <a:off x="0" y="730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517137" y="385378"/>
          <a:ext cx="940250" cy="94025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974526" y="730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Real Conditionals</a:t>
          </a:r>
        </a:p>
      </dsp:txBody>
      <dsp:txXfrm>
        <a:off x="1974526" y="730"/>
        <a:ext cx="4816796" cy="1709546"/>
      </dsp:txXfrm>
    </dsp:sp>
    <dsp:sp modelId="{DB8ABDAA-976A-4A84-A3C3-277080E19DCA}">
      <dsp:nvSpPr>
        <dsp:cNvPr id="0" name=""/>
        <dsp:cNvSpPr/>
      </dsp:nvSpPr>
      <dsp:spPr>
        <a:xfrm>
          <a:off x="0" y="2137664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17137" y="2522312"/>
          <a:ext cx="940250" cy="94025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74526" y="2137664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Unreal Conditionals</a:t>
          </a:r>
        </a:p>
      </dsp:txBody>
      <dsp:txXfrm>
        <a:off x="1974526" y="2137664"/>
        <a:ext cx="4816796" cy="1709546"/>
      </dsp:txXfrm>
    </dsp:sp>
    <dsp:sp modelId="{343A76ED-9DD6-4B0A-830E-16ED952B3D06}">
      <dsp:nvSpPr>
        <dsp:cNvPr id="0" name=""/>
        <dsp:cNvSpPr/>
      </dsp:nvSpPr>
      <dsp:spPr>
        <a:xfrm>
          <a:off x="0" y="4274597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517137" y="4659245"/>
          <a:ext cx="940250" cy="940250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974526" y="4274597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The “Wish” Construction</a:t>
          </a:r>
        </a:p>
      </dsp:txBody>
      <dsp:txXfrm>
        <a:off x="1974526" y="4274597"/>
        <a:ext cx="4816796" cy="170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559187"/>
          <a:ext cx="6156323" cy="28665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kern="1200" dirty="0">
              <a:solidFill>
                <a:schemeClr val="bg1"/>
              </a:solidFill>
            </a:rPr>
            <a:t>How to make the form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 dirty="0">
              <a:solidFill>
                <a:schemeClr val="bg1"/>
              </a:solidFill>
            </a:rPr>
            <a:t>What each conditional means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kern="1200" dirty="0">
              <a:solidFill>
                <a:schemeClr val="bg1"/>
              </a:solidFill>
            </a:rPr>
            <a:t>How to use the forms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1559187"/>
        <a:ext cx="6156323" cy="2866500"/>
      </dsp:txXfrm>
    </dsp:sp>
    <dsp:sp modelId="{8EFCDC49-2431-44A7-9E88-01190BAF5B19}">
      <dsp:nvSpPr>
        <dsp:cNvPr id="0" name=""/>
        <dsp:cNvSpPr/>
      </dsp:nvSpPr>
      <dsp:spPr>
        <a:xfrm>
          <a:off x="307816" y="1876173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solidFill>
                <a:schemeClr val="tx1"/>
              </a:solidFill>
            </a:rPr>
            <a:t>We will cover these skills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7816" y="1876173"/>
        <a:ext cx="4309426" cy="642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9/15/21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9/15/21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Conditionals and Counterfactuals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17399"/>
          </a:xfrm>
        </p:spPr>
        <p:txBody>
          <a:bodyPr/>
          <a:lstStyle/>
          <a:p>
            <a:r>
              <a:rPr lang="en-US" dirty="0"/>
              <a:t> in Standard American English </a:t>
            </a:r>
          </a:p>
          <a:p>
            <a:endParaRPr lang="en-US" sz="1800" b="1" dirty="0"/>
          </a:p>
          <a:p>
            <a:r>
              <a:rPr lang="en-US" sz="1800" b="1" dirty="0"/>
              <a:t>Review, in all aspects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083F5-17BC-F149-A6B5-96B008F22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4"/>
          <a:stretch/>
        </p:blipFill>
        <p:spPr>
          <a:xfrm>
            <a:off x="2133600" y="1885055"/>
            <a:ext cx="3060700" cy="2019300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3E32C46-7D6A-C242-8669-D0AF086C4F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5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107" y="365124"/>
            <a:ext cx="7301752" cy="5996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Here is what we learned:</a:t>
            </a:r>
          </a:p>
          <a:p>
            <a:r>
              <a:rPr lang="en-US" sz="2400" b="1" dirty="0"/>
              <a:t>Real Conditionals: </a:t>
            </a:r>
          </a:p>
          <a:p>
            <a:pPr lvl="1"/>
            <a:r>
              <a:rPr lang="en-US" sz="2000" dirty="0"/>
              <a:t>Usually the same tense in both clauses</a:t>
            </a:r>
          </a:p>
          <a:p>
            <a:pPr lvl="1"/>
            <a:r>
              <a:rPr lang="en-US" sz="2000" dirty="0"/>
              <a:t>Future conditionals use the present tense in the </a:t>
            </a:r>
            <a:r>
              <a:rPr lang="en-US" sz="2000" i="1" dirty="0"/>
              <a:t>if</a:t>
            </a:r>
            <a:r>
              <a:rPr lang="en-US" sz="2000" dirty="0"/>
              <a:t> clause because they act like a future </a:t>
            </a:r>
            <a:r>
              <a:rPr lang="en-US" sz="2000" i="1" dirty="0"/>
              <a:t>time clause</a:t>
            </a:r>
          </a:p>
          <a:p>
            <a:pPr lvl="1"/>
            <a:r>
              <a:rPr lang="en-US" sz="2000" dirty="0"/>
              <a:t>Conditionals can have mixed times</a:t>
            </a:r>
          </a:p>
          <a:p>
            <a:r>
              <a:rPr lang="en-US" sz="2400" b="1" dirty="0"/>
              <a:t>Unreal Conditionals: </a:t>
            </a:r>
          </a:p>
          <a:p>
            <a:pPr lvl="1"/>
            <a:r>
              <a:rPr lang="en-US" sz="2000" dirty="0"/>
              <a:t>To express unreal situations, shift to the past with modals</a:t>
            </a:r>
          </a:p>
          <a:p>
            <a:pPr lvl="1"/>
            <a:r>
              <a:rPr lang="en-US" sz="2000" dirty="0"/>
              <a:t>Usually, </a:t>
            </a:r>
            <a:r>
              <a:rPr lang="en-US" sz="2000" i="1" dirty="0"/>
              <a:t>would </a:t>
            </a:r>
            <a:r>
              <a:rPr lang="en-US" sz="2000" dirty="0"/>
              <a:t>is required in the main clause, but </a:t>
            </a:r>
            <a:r>
              <a:rPr lang="en-US" sz="2000" i="1" dirty="0"/>
              <a:t>could </a:t>
            </a:r>
            <a:r>
              <a:rPr lang="en-US" sz="2000" dirty="0"/>
              <a:t>and </a:t>
            </a:r>
            <a:r>
              <a:rPr lang="en-US" sz="2000" i="1" dirty="0"/>
              <a:t>might </a:t>
            </a:r>
            <a:r>
              <a:rPr lang="en-US" sz="2000" dirty="0"/>
              <a:t>can be used instead</a:t>
            </a:r>
          </a:p>
          <a:p>
            <a:r>
              <a:rPr lang="en-US" sz="2400" b="1" dirty="0"/>
              <a:t>Wish Clauses: </a:t>
            </a:r>
          </a:p>
          <a:p>
            <a:pPr lvl="1"/>
            <a:r>
              <a:rPr lang="en-US" sz="2000" dirty="0"/>
              <a:t>Counterfactual </a:t>
            </a:r>
            <a:r>
              <a:rPr lang="en-US" sz="2000" i="1" dirty="0"/>
              <a:t>wish</a:t>
            </a:r>
            <a:r>
              <a:rPr lang="en-US" sz="2000" dirty="0"/>
              <a:t> clauses require the same unreal forms as unreal conditionals</a:t>
            </a:r>
          </a:p>
          <a:p>
            <a:pPr lvl="1"/>
            <a:r>
              <a:rPr lang="en-US" sz="2000" dirty="0"/>
              <a:t>Hypothetical </a:t>
            </a:r>
            <a:r>
              <a:rPr lang="en-US" sz="2000" i="1" dirty="0"/>
              <a:t>wish</a:t>
            </a:r>
            <a:r>
              <a:rPr lang="en-US" sz="2000" dirty="0"/>
              <a:t> clauses (nonexistent in the past) use </a:t>
            </a:r>
            <a:r>
              <a:rPr lang="en-US" sz="2000" i="1" dirty="0"/>
              <a:t>would</a:t>
            </a:r>
          </a:p>
          <a:p>
            <a:pPr lvl="1"/>
            <a:r>
              <a:rPr lang="en-US" sz="2000" dirty="0"/>
              <a:t>Hypothetical</a:t>
            </a:r>
            <a:r>
              <a:rPr lang="en-US" sz="2000" i="1" dirty="0"/>
              <a:t> wish </a:t>
            </a:r>
            <a:r>
              <a:rPr lang="en-US" sz="2000" dirty="0"/>
              <a:t>clauses communicate the subject’s desire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D1241-4F6B-4523-A0D3-68E3CDBC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Real Conditionals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F8379-6FA4-47C8-A343-950346DD4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Unreal Conditionals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DE557-B4FF-44B4-B945-B5B41DBD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57845"/>
            <a:ext cx="2552123" cy="1636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Wish Clauses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Conditionals: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3 types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814822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Outline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725492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7" y="499786"/>
            <a:ext cx="4232012" cy="833663"/>
          </a:xfrm>
        </p:spPr>
        <p:txBody>
          <a:bodyPr/>
          <a:lstStyle/>
          <a:p>
            <a:r>
              <a:rPr lang="en-US" dirty="0"/>
              <a:t>Real Conditionals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7" y="1533978"/>
            <a:ext cx="11018733" cy="4642985"/>
          </a:xfrm>
        </p:spPr>
        <p:txBody>
          <a:bodyPr>
            <a:normAutofit/>
          </a:bodyPr>
          <a:lstStyle/>
          <a:p>
            <a:r>
              <a:rPr lang="en-US" dirty="0"/>
              <a:t>Present Tense</a:t>
            </a:r>
            <a:r>
              <a:rPr lang="en-US" noProof="1"/>
              <a:t>:</a:t>
            </a:r>
          </a:p>
          <a:p>
            <a:pPr lvl="1"/>
            <a:r>
              <a:rPr lang="en-US" noProof="1"/>
              <a:t>Statement of general truth: </a:t>
            </a:r>
            <a:r>
              <a:rPr lang="en-US" i="1" noProof="1"/>
              <a:t>If the sun is shining, it is daytime. If animals are hungry, they eat. (If = When)</a:t>
            </a:r>
          </a:p>
          <a:p>
            <a:pPr lvl="1"/>
            <a:r>
              <a:rPr lang="en-US" noProof="1"/>
              <a:t>Statement of habit: </a:t>
            </a:r>
            <a:r>
              <a:rPr lang="en-US" i="1" noProof="1"/>
              <a:t>If I feel sick, I go to the doctor. If I drink coffee at night, I don’t feel well. (If = When)</a:t>
            </a:r>
          </a:p>
          <a:p>
            <a:pPr lvl="1"/>
            <a:r>
              <a:rPr lang="en-US" noProof="1"/>
              <a:t>Situational instructions: </a:t>
            </a:r>
            <a:r>
              <a:rPr lang="en-US" i="1" noProof="1"/>
              <a:t>If you are tired, go to bed. If you need anything, call me.</a:t>
            </a:r>
          </a:p>
          <a:p>
            <a:r>
              <a:rPr lang="en-US" noProof="1"/>
              <a:t>Future Tense*:</a:t>
            </a:r>
          </a:p>
          <a:p>
            <a:pPr lvl="1"/>
            <a:r>
              <a:rPr lang="en-US" noProof="1"/>
              <a:t>Future prediction:</a:t>
            </a:r>
            <a:r>
              <a:rPr lang="en-US" b="1" noProof="1"/>
              <a:t> </a:t>
            </a:r>
            <a:r>
              <a:rPr lang="en-US" i="1" noProof="1"/>
              <a:t>If you don’t sleep, you will feel terrible. If you answer that call, you’ll be late to work. </a:t>
            </a:r>
            <a:endParaRPr lang="en-US" b="1" i="1" noProof="1"/>
          </a:p>
          <a:p>
            <a:r>
              <a:rPr lang="en-US" noProof="1"/>
              <a:t>Past Tense :</a:t>
            </a:r>
          </a:p>
          <a:p>
            <a:pPr lvl="1"/>
            <a:r>
              <a:rPr lang="en-US" noProof="1"/>
              <a:t>Statement of comparison: </a:t>
            </a:r>
            <a:r>
              <a:rPr lang="en-US" i="1" noProof="1"/>
              <a:t>If he </a:t>
            </a:r>
            <a:r>
              <a:rPr lang="en-US" b="1" i="1" noProof="1"/>
              <a:t>was</a:t>
            </a:r>
            <a:r>
              <a:rPr lang="en-US" i="1" noProof="1"/>
              <a:t> the tallest, his brother </a:t>
            </a:r>
            <a:r>
              <a:rPr lang="en-US" b="1" i="1" noProof="1"/>
              <a:t>was</a:t>
            </a:r>
            <a:r>
              <a:rPr lang="en-US" i="1" noProof="1"/>
              <a:t> the smartest. (If = even though)</a:t>
            </a:r>
          </a:p>
          <a:p>
            <a:pPr marL="457200" lvl="1" indent="0">
              <a:buNone/>
            </a:pPr>
            <a:r>
              <a:rPr lang="en-US" i="1" noProof="1"/>
              <a:t>			       If he </a:t>
            </a:r>
            <a:r>
              <a:rPr lang="en-US" b="1" i="1" noProof="1"/>
              <a:t>ran</a:t>
            </a:r>
            <a:r>
              <a:rPr lang="en-US" i="1" noProof="1"/>
              <a:t> a mile, his brother </a:t>
            </a:r>
            <a:r>
              <a:rPr lang="en-US" b="1" i="1" noProof="1"/>
              <a:t>ran</a:t>
            </a:r>
            <a:r>
              <a:rPr lang="en-US" i="1" noProof="1"/>
              <a:t> two miles. (= his brother ran twice as far as he did)</a:t>
            </a:r>
          </a:p>
          <a:p>
            <a:pPr lvl="1"/>
            <a:r>
              <a:rPr lang="en-US" noProof="1"/>
              <a:t>Statement of habit: </a:t>
            </a:r>
            <a:r>
              <a:rPr lang="en-US" i="1" noProof="1"/>
              <a:t>If he </a:t>
            </a:r>
            <a:r>
              <a:rPr lang="en-US" b="1" i="1" noProof="1"/>
              <a:t>went</a:t>
            </a:r>
            <a:r>
              <a:rPr lang="en-US" i="1" noProof="1"/>
              <a:t> to the park, she </a:t>
            </a:r>
            <a:r>
              <a:rPr lang="en-US" b="1" i="1" noProof="1"/>
              <a:t>went</a:t>
            </a:r>
            <a:r>
              <a:rPr lang="en-US" i="1" noProof="1"/>
              <a:t> with him. </a:t>
            </a:r>
            <a:r>
              <a:rPr lang="en-US" i="1" dirty="0"/>
              <a:t>If the weather </a:t>
            </a:r>
            <a:r>
              <a:rPr lang="en-US" b="1" i="1" dirty="0"/>
              <a:t>was</a:t>
            </a:r>
            <a:r>
              <a:rPr lang="en-US" i="1" dirty="0"/>
              <a:t> nice, she often </a:t>
            </a:r>
            <a:r>
              <a:rPr lang="en-US" b="1" i="1" dirty="0"/>
              <a:t>walked</a:t>
            </a:r>
            <a:r>
              <a:rPr lang="en-US" i="1" dirty="0"/>
              <a:t> to work.</a:t>
            </a:r>
            <a:r>
              <a:rPr lang="en-US" dirty="0"/>
              <a:t> </a:t>
            </a:r>
            <a:r>
              <a:rPr lang="en-US" i="1" noProof="1"/>
              <a:t>(If =</a:t>
            </a:r>
            <a:r>
              <a:rPr lang="en-US" noProof="1"/>
              <a:t> </a:t>
            </a:r>
            <a:r>
              <a:rPr lang="en-US" i="1" noProof="1"/>
              <a:t>Whenever</a:t>
            </a:r>
            <a:r>
              <a:rPr lang="en-US" noProof="1"/>
              <a:t>) </a:t>
            </a:r>
          </a:p>
          <a:p>
            <a:r>
              <a:rPr lang="en-US" noProof="1"/>
              <a:t>Mixed time: </a:t>
            </a:r>
          </a:p>
          <a:p>
            <a:pPr lvl="1"/>
            <a:r>
              <a:rPr lang="en-US" i="1" noProof="1"/>
              <a:t>If he left yesterday, then you can go wherever you want now. (If = Given that, Since)</a:t>
            </a:r>
          </a:p>
          <a:p>
            <a:pPr lvl="1"/>
            <a:r>
              <a:rPr lang="en-US" i="1" noProof="1"/>
              <a:t>If she’s still here, you didn’t scare her away. (If = Given that, Since)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DB72-01A8-424A-8CEF-8BD2418A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Real Conditionals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Unreal Conditionals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53864-26FA-4AB1-9F0A-4F57D870E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Wish Clauses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949406-858F-4224-BC48-19746389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A6D22-D665-2D47-9C33-9BBA439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F3F3F"/>
                </a:solidFill>
              </a:rPr>
              <a:t>*Special Notes: Future Conditionals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6CBA18-CAE7-6842-A548-508C24006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0729" y="2484838"/>
            <a:ext cx="4741338" cy="35759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Reminder: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 academic writing, teachers often ask students to follow “tense consistency.”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the first verb in the progressive or perfect aspect is in </a:t>
            </a:r>
            <a:r>
              <a:rPr lang="en-US" sz="2400" b="1" dirty="0">
                <a:solidFill>
                  <a:schemeClr val="tx1"/>
                </a:solidFill>
              </a:rPr>
              <a:t>present or future</a:t>
            </a:r>
            <a:r>
              <a:rPr lang="en-US" sz="2400" dirty="0">
                <a:solidFill>
                  <a:schemeClr val="tx1"/>
                </a:solidFill>
              </a:rPr>
              <a:t> tense, then the verb form is allowed in future paragraphs.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714D8-47F7-7D41-98B9-95354420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302" y="2484837"/>
            <a:ext cx="5532970" cy="4002023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You may have noticed that in future conditionals, the verb after </a:t>
            </a:r>
            <a:r>
              <a:rPr lang="en-US" i="1" dirty="0">
                <a:solidFill>
                  <a:srgbClr val="FFFF00"/>
                </a:solidFill>
              </a:rPr>
              <a:t>if </a:t>
            </a:r>
            <a:r>
              <a:rPr lang="en-US" dirty="0">
                <a:solidFill>
                  <a:srgbClr val="FFFF00"/>
                </a:solidFill>
              </a:rPr>
              <a:t>does not use </a:t>
            </a:r>
            <a:r>
              <a:rPr lang="en-US" i="1" dirty="0">
                <a:solidFill>
                  <a:srgbClr val="FFFF00"/>
                </a:solidFill>
              </a:rPr>
              <a:t>will</a:t>
            </a:r>
            <a:r>
              <a:rPr lang="en-US" dirty="0">
                <a:solidFill>
                  <a:srgbClr val="FFFF00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present tense is required in future clauses that start with </a:t>
            </a:r>
            <a:r>
              <a:rPr lang="en-US" sz="2400" b="1" i="1" dirty="0">
                <a:solidFill>
                  <a:schemeClr val="tx1"/>
                </a:solidFill>
              </a:rPr>
              <a:t>if.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same is true in future clauses with </a:t>
            </a:r>
            <a:r>
              <a:rPr lang="en-US" sz="2000" i="1" dirty="0">
                <a:solidFill>
                  <a:schemeClr val="tx1"/>
                </a:solidFill>
              </a:rPr>
              <a:t>before, after, until, as soon as, when, while</a:t>
            </a:r>
            <a:r>
              <a:rPr lang="en-US" sz="2000" dirty="0">
                <a:solidFill>
                  <a:schemeClr val="tx1"/>
                </a:solidFill>
              </a:rPr>
              <a:t>, and </a:t>
            </a:r>
            <a:r>
              <a:rPr lang="en-US" sz="2000" i="1" dirty="0">
                <a:solidFill>
                  <a:schemeClr val="tx1"/>
                </a:solidFill>
              </a:rPr>
              <a:t>once</a:t>
            </a:r>
            <a:r>
              <a:rPr lang="en-US" sz="2000" b="1" i="1" dirty="0">
                <a:solidFill>
                  <a:schemeClr val="tx1"/>
                </a:solidFill>
              </a:rPr>
              <a:t>. These are called time clauses.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For example:</a:t>
            </a:r>
          </a:p>
          <a:p>
            <a:pPr lvl="1"/>
            <a:r>
              <a:rPr lang="en-US" sz="2200" i="1" dirty="0">
                <a:solidFill>
                  <a:schemeClr val="tx1"/>
                </a:solidFill>
              </a:rPr>
              <a:t>If</a:t>
            </a:r>
            <a:r>
              <a:rPr lang="en-US" sz="2200" dirty="0">
                <a:solidFill>
                  <a:schemeClr val="tx1"/>
                </a:solidFill>
              </a:rPr>
              <a:t> you </a:t>
            </a:r>
            <a:r>
              <a:rPr lang="en-US" sz="2200" u="sng" dirty="0">
                <a:solidFill>
                  <a:schemeClr val="tx1"/>
                </a:solidFill>
              </a:rPr>
              <a:t>buy</a:t>
            </a:r>
            <a:r>
              <a:rPr lang="en-US" sz="2200" dirty="0">
                <a:solidFill>
                  <a:schemeClr val="tx1"/>
                </a:solidFill>
              </a:rPr>
              <a:t> that car, you will regret it.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He will start the process </a:t>
            </a:r>
            <a:r>
              <a:rPr lang="en-US" sz="2200" i="1" dirty="0">
                <a:solidFill>
                  <a:schemeClr val="tx1"/>
                </a:solidFill>
              </a:rPr>
              <a:t>if</a:t>
            </a:r>
            <a:r>
              <a:rPr lang="en-US" sz="2200" dirty="0">
                <a:solidFill>
                  <a:schemeClr val="tx1"/>
                </a:solidFill>
              </a:rPr>
              <a:t> he </a:t>
            </a:r>
            <a:r>
              <a:rPr lang="en-US" sz="2200" u="sng" dirty="0">
                <a:solidFill>
                  <a:schemeClr val="tx1"/>
                </a:solidFill>
              </a:rPr>
              <a:t>sees</a:t>
            </a:r>
            <a:r>
              <a:rPr lang="en-US" sz="2200" dirty="0">
                <a:solidFill>
                  <a:schemeClr val="tx1"/>
                </a:solidFill>
              </a:rPr>
              <a:t> the order.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30861-B8CB-E44D-9415-251592D1E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2458295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34A1-BDD9-8644-A8E9-724C84BF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Unreal Conditionals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54206-D7AE-674C-A107-2E006565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412"/>
            <a:ext cx="10515600" cy="4948517"/>
          </a:xfrm>
        </p:spPr>
        <p:txBody>
          <a:bodyPr>
            <a:noAutofit/>
          </a:bodyPr>
          <a:lstStyle/>
          <a:p>
            <a:r>
              <a:rPr lang="en-US" dirty="0"/>
              <a:t>Present, Future – Use past tense in </a:t>
            </a:r>
            <a:r>
              <a:rPr lang="en-US" i="1" dirty="0"/>
              <a:t>if clause, would/could/might</a:t>
            </a:r>
            <a:r>
              <a:rPr lang="en-US" dirty="0"/>
              <a:t> in main clause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*Note: in unreal present, </a:t>
            </a:r>
            <a:r>
              <a:rPr lang="en-US" i="1" dirty="0">
                <a:solidFill>
                  <a:srgbClr val="FFFF00"/>
                </a:solidFill>
              </a:rPr>
              <a:t>be </a:t>
            </a:r>
            <a:r>
              <a:rPr lang="en-US" dirty="0">
                <a:solidFill>
                  <a:srgbClr val="FFFF00"/>
                </a:solidFill>
              </a:rPr>
              <a:t>is in the </a:t>
            </a:r>
            <a:r>
              <a:rPr lang="en-US" i="1" dirty="0">
                <a:solidFill>
                  <a:srgbClr val="FFFF00"/>
                </a:solidFill>
              </a:rPr>
              <a:t>were </a:t>
            </a:r>
            <a:r>
              <a:rPr lang="en-US" dirty="0">
                <a:solidFill>
                  <a:srgbClr val="FFFF00"/>
                </a:solidFill>
              </a:rPr>
              <a:t>form</a:t>
            </a:r>
          </a:p>
          <a:p>
            <a:pPr lvl="1"/>
            <a:r>
              <a:rPr lang="en-US" i="1" dirty="0"/>
              <a:t>If your great-grandmother </a:t>
            </a:r>
            <a:r>
              <a:rPr lang="en-US" i="1" u="sng" dirty="0"/>
              <a:t>were</a:t>
            </a:r>
            <a:r>
              <a:rPr lang="en-US" i="1" dirty="0"/>
              <a:t> here, she </a:t>
            </a:r>
            <a:r>
              <a:rPr lang="en-US" i="1" u="sng" dirty="0"/>
              <a:t>would</a:t>
            </a:r>
            <a:r>
              <a:rPr lang="en-US" i="1" dirty="0"/>
              <a:t> be so proud of you.</a:t>
            </a:r>
          </a:p>
          <a:p>
            <a:pPr lvl="1"/>
            <a:r>
              <a:rPr lang="en-US" i="1" dirty="0"/>
              <a:t>If I helped you now, I </a:t>
            </a:r>
            <a:r>
              <a:rPr lang="en-US" i="1" u="sng" dirty="0"/>
              <a:t>might</a:t>
            </a:r>
            <a:r>
              <a:rPr lang="en-US" i="1" dirty="0"/>
              <a:t> get in trouble. If I helped you now, I </a:t>
            </a:r>
            <a:r>
              <a:rPr lang="en-US" i="1" u="sng" dirty="0"/>
              <a:t>could</a:t>
            </a:r>
            <a:r>
              <a:rPr lang="en-US" i="1" dirty="0"/>
              <a:t> lose my job.</a:t>
            </a:r>
            <a:br>
              <a:rPr lang="en-US" i="1" dirty="0"/>
            </a:br>
            <a:endParaRPr lang="en-US" i="1" dirty="0"/>
          </a:p>
          <a:p>
            <a:pPr lvl="1"/>
            <a:r>
              <a:rPr lang="en-US" i="1" dirty="0"/>
              <a:t>If I were to arrive tomorrow, it would be too late.</a:t>
            </a:r>
          </a:p>
          <a:p>
            <a:pPr lvl="1"/>
            <a:r>
              <a:rPr lang="en-US" i="1" dirty="0"/>
              <a:t>If she came to me for help next week, I wouldn’t answer the phone.</a:t>
            </a:r>
          </a:p>
          <a:p>
            <a:r>
              <a:rPr lang="en-US" dirty="0"/>
              <a:t>Past – Use past perfect in</a:t>
            </a:r>
            <a:r>
              <a:rPr lang="en-US" i="1" dirty="0"/>
              <a:t> if clause, would have/could have/might have + p.p. </a:t>
            </a:r>
            <a:r>
              <a:rPr lang="en-US" dirty="0"/>
              <a:t>in main clause</a:t>
            </a:r>
          </a:p>
          <a:p>
            <a:pPr lvl="1"/>
            <a:r>
              <a:rPr lang="en-US" i="1" dirty="0"/>
              <a:t>If I </a:t>
            </a:r>
            <a:r>
              <a:rPr lang="en-US" i="1" u="sng" dirty="0"/>
              <a:t>had known</a:t>
            </a:r>
            <a:r>
              <a:rPr lang="en-US" i="1" dirty="0"/>
              <a:t> his name, I </a:t>
            </a:r>
            <a:r>
              <a:rPr lang="en-US" i="1" u="sng" dirty="0"/>
              <a:t>wouldn’t have asked</a:t>
            </a:r>
            <a:r>
              <a:rPr lang="en-US" i="1" dirty="0"/>
              <a:t> him for it. </a:t>
            </a:r>
            <a:r>
              <a:rPr lang="en-US" dirty="0"/>
              <a:t>(I didn’t know his name. I asked him for it.)</a:t>
            </a:r>
          </a:p>
          <a:p>
            <a:pPr lvl="1"/>
            <a:r>
              <a:rPr lang="en-US" i="1" dirty="0"/>
              <a:t>If she had seen the problem, she </a:t>
            </a:r>
            <a:r>
              <a:rPr lang="en-US" i="1" u="sng" dirty="0"/>
              <a:t>could have fixed</a:t>
            </a:r>
            <a:r>
              <a:rPr lang="en-US" i="1" dirty="0"/>
              <a:t> it. </a:t>
            </a:r>
            <a:r>
              <a:rPr lang="en-US" dirty="0"/>
              <a:t>(She didn’t see the problem. She didn’t fix it.)</a:t>
            </a:r>
          </a:p>
          <a:p>
            <a:pPr lvl="1"/>
            <a:r>
              <a:rPr lang="en-US" i="1" dirty="0"/>
              <a:t>If you had treated me better, I </a:t>
            </a:r>
            <a:r>
              <a:rPr lang="en-US" i="1" u="sng" dirty="0"/>
              <a:t>might have helped</a:t>
            </a:r>
            <a:r>
              <a:rPr lang="en-US" i="1" dirty="0"/>
              <a:t> you. </a:t>
            </a:r>
            <a:r>
              <a:rPr lang="en-US" dirty="0"/>
              <a:t>(You didn’t treat me well. I didn’t help you.)</a:t>
            </a:r>
            <a:endParaRPr lang="en-US" i="1" dirty="0"/>
          </a:p>
          <a:p>
            <a:r>
              <a:rPr lang="en-US" dirty="0"/>
              <a:t>Mixed</a:t>
            </a:r>
          </a:p>
          <a:p>
            <a:pPr lvl="1"/>
            <a:r>
              <a:rPr lang="en-US" i="1" dirty="0"/>
              <a:t>If I </a:t>
            </a:r>
            <a:r>
              <a:rPr lang="en-US" i="1" u="sng" dirty="0"/>
              <a:t>knew</a:t>
            </a:r>
            <a:r>
              <a:rPr lang="en-US" i="1" dirty="0"/>
              <a:t> your name, I </a:t>
            </a:r>
            <a:r>
              <a:rPr lang="en-US" i="1" u="sng" dirty="0"/>
              <a:t>wouldn’t have used</a:t>
            </a:r>
            <a:r>
              <a:rPr lang="en-US" i="1" dirty="0"/>
              <a:t> the wrong name.</a:t>
            </a:r>
            <a:r>
              <a:rPr lang="en-US" dirty="0"/>
              <a:t> (I don’t know your name. I used the wrong name.)</a:t>
            </a:r>
          </a:p>
          <a:p>
            <a:pPr lvl="1"/>
            <a:r>
              <a:rPr lang="en-US" i="1" dirty="0"/>
              <a:t>If you </a:t>
            </a:r>
            <a:r>
              <a:rPr lang="en-US" i="1" u="sng" dirty="0"/>
              <a:t>had told</a:t>
            </a:r>
            <a:r>
              <a:rPr lang="en-US" i="1" dirty="0"/>
              <a:t> me the truth, we </a:t>
            </a:r>
            <a:r>
              <a:rPr lang="en-US" i="1" u="sng" dirty="0"/>
              <a:t>wouldn’t be</a:t>
            </a:r>
            <a:r>
              <a:rPr lang="en-US" i="1" dirty="0"/>
              <a:t> here now. </a:t>
            </a:r>
            <a:r>
              <a:rPr lang="en-US" dirty="0"/>
              <a:t>(You didn’t tell the truth. We are here now.)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469F2-33E5-C148-AFF1-748BBB3FE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C5AB7-C4C4-1643-A670-5B392C80E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494929"/>
            <a:ext cx="2552123" cy="22654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Real Conditionals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3841E-8579-7746-9E39-1E8F4DAB1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Unreal Conditionals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35204-8F6F-1A4D-A9C3-C30C7D3CE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Wish Clauses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BA444-8D8A-1F4A-A170-FECE7374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9" name="Isosceles Triangle 13">
            <a:extLst>
              <a:ext uri="{FF2B5EF4-FFF2-40B4-BE49-F238E27FC236}">
                <a16:creationId xmlns:a16="http://schemas.microsoft.com/office/drawing/2014/main" id="{DFAA4712-6B70-AE4B-8045-639F07313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69" y="625980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4E718D-B1CE-654E-BBBC-99E168D8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Practice!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CD584A-0D33-9D4F-88E0-D4084F3A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365124"/>
            <a:ext cx="6456641" cy="59848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Real or Unreal?</a:t>
            </a:r>
          </a:p>
          <a:p>
            <a:pPr marL="514350" indent="-514350">
              <a:buAutoNum type="alphaLcPeriod"/>
            </a:pPr>
            <a:r>
              <a:rPr lang="en-US" sz="2400" dirty="0"/>
              <a:t>If I were you, I wouldn’t watch that movie.</a:t>
            </a:r>
          </a:p>
          <a:p>
            <a:pPr marL="514350" indent="-514350">
              <a:buAutoNum type="alphaLcPeriod"/>
            </a:pPr>
            <a:r>
              <a:rPr lang="en-US" sz="2400" dirty="0"/>
              <a:t>If he got the beauty, she got the brains.</a:t>
            </a:r>
          </a:p>
          <a:p>
            <a:pPr marL="514350" indent="-514350">
              <a:buAutoNum type="alphaLcPeriod"/>
            </a:pPr>
            <a:r>
              <a:rPr lang="en-US" sz="2400" dirty="0"/>
              <a:t>If all goes well, I’ll be in Malta tomorrow.</a:t>
            </a:r>
          </a:p>
          <a:p>
            <a:pPr marL="514350" indent="-514350">
              <a:buAutoNum type="alphaLcPeriod"/>
            </a:pPr>
            <a:r>
              <a:rPr lang="en-US" sz="2400" dirty="0"/>
              <a:t>If all had gone well, I’d be in Malta tomorrow.</a:t>
            </a:r>
          </a:p>
          <a:p>
            <a:pPr marL="514350" indent="-514350">
              <a:buAutoNum type="alphaLcPeriod"/>
            </a:pPr>
            <a:r>
              <a:rPr lang="en-US" sz="2400" dirty="0"/>
              <a:t>If he had gotten the idea, she’d be here today.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CCA0F-4F80-2144-93EB-0755C44C6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4E718D-B1CE-654E-BBBC-99E168D8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Practice!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CD584A-0D33-9D4F-88E0-D4084F3A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04" y="368298"/>
            <a:ext cx="6456641" cy="598487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Fix the mistakes.</a:t>
            </a:r>
          </a:p>
          <a:p>
            <a:pPr marL="514350" indent="-514350">
              <a:buAutoNum type="alphaLcPeriod"/>
            </a:pPr>
            <a:r>
              <a:rPr lang="en-US" sz="2400" dirty="0"/>
              <a:t>If I was you, I wouldn’t watch that movie.</a:t>
            </a:r>
          </a:p>
          <a:p>
            <a:pPr marL="514350" indent="-514350">
              <a:buAutoNum type="alphaLcPeriod"/>
            </a:pPr>
            <a:r>
              <a:rPr lang="en-US" sz="2400" dirty="0"/>
              <a:t>If he had gotten the idea, she is here today.</a:t>
            </a:r>
          </a:p>
          <a:p>
            <a:pPr marL="514350" indent="-514350">
              <a:buAutoNum type="alphaLcPeriod"/>
            </a:pPr>
            <a:r>
              <a:rPr lang="en-US" sz="2400" dirty="0"/>
              <a:t>If all goes well, I’d be in Malta tomorrow.</a:t>
            </a:r>
          </a:p>
          <a:p>
            <a:pPr marL="514350" indent="-514350">
              <a:buFont typeface="Wingdings" panose="05000000000000000000" pitchFamily="2" charset="2"/>
              <a:buAutoNum type="alphaLcPeriod"/>
            </a:pPr>
            <a:r>
              <a:rPr lang="en-US" sz="2400" dirty="0"/>
              <a:t>She wouldn’t come yesterday if she had already finished everything.</a:t>
            </a:r>
          </a:p>
          <a:p>
            <a:pPr marL="514350" indent="-514350">
              <a:buAutoNum type="alphaLcPeriod"/>
            </a:pPr>
            <a:r>
              <a:rPr lang="en-US" sz="2400" dirty="0"/>
              <a:t>If all had gone well, I’ll be in Malta tomorrow.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CCA0F-4F80-2144-93EB-0755C44C6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CF8E42-5F90-BD41-8625-995231FB4213}"/>
              </a:ext>
            </a:extLst>
          </p:cNvPr>
          <p:cNvCxnSpPr/>
          <p:nvPr/>
        </p:nvCxnSpPr>
        <p:spPr>
          <a:xfrm>
            <a:off x="1621718" y="2654450"/>
            <a:ext cx="457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5BF80E-A242-1F44-B1C5-172B2498DFF5}"/>
              </a:ext>
            </a:extLst>
          </p:cNvPr>
          <p:cNvCxnSpPr>
            <a:cxnSpLocks/>
          </p:cNvCxnSpPr>
          <p:nvPr/>
        </p:nvCxnSpPr>
        <p:spPr>
          <a:xfrm>
            <a:off x="4881284" y="3113443"/>
            <a:ext cx="228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20FE0-F73C-C44C-8DBA-06CB56618935}"/>
              </a:ext>
            </a:extLst>
          </p:cNvPr>
          <p:cNvCxnSpPr>
            <a:cxnSpLocks/>
          </p:cNvCxnSpPr>
          <p:nvPr/>
        </p:nvCxnSpPr>
        <p:spPr>
          <a:xfrm flipH="1">
            <a:off x="3153783" y="3570643"/>
            <a:ext cx="19722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FE7E6D-C5CF-3846-892B-FF0630EDF15F}"/>
              </a:ext>
            </a:extLst>
          </p:cNvPr>
          <p:cNvCxnSpPr>
            <a:cxnSpLocks/>
          </p:cNvCxnSpPr>
          <p:nvPr/>
        </p:nvCxnSpPr>
        <p:spPr>
          <a:xfrm>
            <a:off x="3773245" y="4022464"/>
            <a:ext cx="19479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60CEC6-FF61-5147-9F79-CD8CFC222323}"/>
              </a:ext>
            </a:extLst>
          </p:cNvPr>
          <p:cNvCxnSpPr>
            <a:cxnSpLocks/>
          </p:cNvCxnSpPr>
          <p:nvPr/>
        </p:nvCxnSpPr>
        <p:spPr>
          <a:xfrm>
            <a:off x="2539701" y="4497594"/>
            <a:ext cx="61408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man with an AR headset">
            <a:extLst>
              <a:ext uri="{FF2B5EF4-FFF2-40B4-BE49-F238E27FC236}">
                <a16:creationId xmlns:a16="http://schemas.microsoft.com/office/drawing/2014/main" id="{2052C005-14A2-483C-8C1A-A3D21FF82E0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263"/>
          <a:stretch/>
        </p:blipFill>
        <p:spPr>
          <a:xfrm flipH="1">
            <a:off x="-8925" y="-6380"/>
            <a:ext cx="4420754" cy="6727855"/>
          </a:xfrm>
          <a:effectLst>
            <a:softEdge rad="63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59" y="236009"/>
            <a:ext cx="2922533" cy="833663"/>
          </a:xfrm>
        </p:spPr>
        <p:txBody>
          <a:bodyPr/>
          <a:lstStyle/>
          <a:p>
            <a:r>
              <a:rPr lang="en-US" dirty="0"/>
              <a:t>Wish Clauses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659" y="1210421"/>
            <a:ext cx="7177741" cy="5102489"/>
          </a:xfrm>
        </p:spPr>
        <p:txBody>
          <a:bodyPr>
            <a:noAutofit/>
          </a:bodyPr>
          <a:lstStyle/>
          <a:p>
            <a:r>
              <a:rPr lang="en-US" noProof="1"/>
              <a:t>Hypothetical/Volitional (Present or Future): Use </a:t>
            </a:r>
            <a:r>
              <a:rPr lang="en-US" i="1" noProof="1"/>
              <a:t>would </a:t>
            </a:r>
            <a:r>
              <a:rPr lang="en-US" noProof="1"/>
              <a:t>(past </a:t>
            </a:r>
            <a:r>
              <a:rPr lang="en-US" i="1" noProof="1"/>
              <a:t>will</a:t>
            </a:r>
            <a:r>
              <a:rPr lang="en-US" noProof="1"/>
              <a:t>)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I wish she </a:t>
            </a:r>
            <a:r>
              <a:rPr lang="en-US" u="sng" noProof="1"/>
              <a:t>would</a:t>
            </a:r>
            <a:r>
              <a:rPr lang="en-US" noProof="1"/>
              <a:t> come to the party tomorrow! (</a:t>
            </a:r>
            <a:r>
              <a:rPr lang="en-US" i="1" noProof="1"/>
              <a:t>She might change her mind.)</a:t>
            </a:r>
            <a:endParaRPr lang="en-US" noProof="1"/>
          </a:p>
          <a:p>
            <a:pPr lvl="1">
              <a:spcBef>
                <a:spcPts val="300"/>
              </a:spcBef>
            </a:pPr>
            <a:r>
              <a:rPr lang="en-US" noProof="1"/>
              <a:t>She wishes he </a:t>
            </a:r>
            <a:r>
              <a:rPr lang="en-US" u="sng" noProof="1"/>
              <a:t>would</a:t>
            </a:r>
            <a:r>
              <a:rPr lang="en-US" noProof="1"/>
              <a:t> listen when she talks. (</a:t>
            </a:r>
            <a:r>
              <a:rPr lang="en-US" i="1" noProof="1"/>
              <a:t>He doesn’t listen, but she thinks he can change.)</a:t>
            </a:r>
            <a:endParaRPr lang="en-US" noProof="1"/>
          </a:p>
          <a:p>
            <a:r>
              <a:rPr lang="en-US" noProof="1"/>
              <a:t>Counterfactual Present: Use past tense 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I wish she </a:t>
            </a:r>
            <a:r>
              <a:rPr lang="en-US" u="sng" noProof="1"/>
              <a:t>were</a:t>
            </a:r>
            <a:r>
              <a:rPr lang="en-US" noProof="1"/>
              <a:t> here now. (</a:t>
            </a:r>
            <a:r>
              <a:rPr lang="en-US" i="1" noProof="1"/>
              <a:t>I know she isn’t</a:t>
            </a:r>
            <a:r>
              <a:rPr lang="en-US" noProof="1"/>
              <a:t>.)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They wish she </a:t>
            </a:r>
            <a:r>
              <a:rPr lang="en-US" u="sng" noProof="1"/>
              <a:t>knew</a:t>
            </a:r>
            <a:r>
              <a:rPr lang="en-US" noProof="1"/>
              <a:t> the truth.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She wishes she </a:t>
            </a:r>
            <a:r>
              <a:rPr lang="en-US" u="sng" noProof="1"/>
              <a:t>could</a:t>
            </a:r>
            <a:r>
              <a:rPr lang="en-US" noProof="1"/>
              <a:t> sing.</a:t>
            </a:r>
          </a:p>
          <a:p>
            <a:r>
              <a:rPr lang="en-US" noProof="1"/>
              <a:t>Counterfactual Future: Use past progressive 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I wish you </a:t>
            </a:r>
            <a:r>
              <a:rPr lang="en-US" u="sng" noProof="1"/>
              <a:t>were coming</a:t>
            </a:r>
            <a:r>
              <a:rPr lang="en-US" noProof="1"/>
              <a:t> with us tomorrow. (</a:t>
            </a:r>
            <a:r>
              <a:rPr lang="en-US" i="1" noProof="1"/>
              <a:t>I know you won’t</a:t>
            </a:r>
            <a:r>
              <a:rPr lang="en-US" noProof="1"/>
              <a:t>.)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She wishes they </a:t>
            </a:r>
            <a:r>
              <a:rPr lang="en-US" u="sng" noProof="1"/>
              <a:t>were attending</a:t>
            </a:r>
            <a:r>
              <a:rPr lang="en-US" noProof="1"/>
              <a:t> her play tonight.</a:t>
            </a:r>
          </a:p>
          <a:p>
            <a:r>
              <a:rPr lang="en-US" noProof="1"/>
              <a:t>Past: Use past perfect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I wish you </a:t>
            </a:r>
            <a:r>
              <a:rPr lang="en-US" u="sng" noProof="1"/>
              <a:t>had told</a:t>
            </a:r>
            <a:r>
              <a:rPr lang="en-US" noProof="1"/>
              <a:t> me about your problem. (</a:t>
            </a:r>
            <a:r>
              <a:rPr lang="en-US" i="1" noProof="1"/>
              <a:t>You didn’t</a:t>
            </a:r>
            <a:r>
              <a:rPr lang="en-US" noProof="1"/>
              <a:t>.)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She wishes he </a:t>
            </a:r>
            <a:r>
              <a:rPr lang="en-US" u="sng" noProof="1"/>
              <a:t>had helped</a:t>
            </a:r>
            <a:r>
              <a:rPr lang="en-US" noProof="1"/>
              <a:t> her.</a:t>
            </a:r>
          </a:p>
          <a:p>
            <a:pPr lvl="1">
              <a:spcBef>
                <a:spcPts val="300"/>
              </a:spcBef>
            </a:pPr>
            <a:r>
              <a:rPr lang="en-US" noProof="1"/>
              <a:t>They wish they </a:t>
            </a:r>
            <a:r>
              <a:rPr lang="en-US" u="sng" noProof="1"/>
              <a:t>had listened</a:t>
            </a:r>
            <a:r>
              <a:rPr lang="en-US" noProof="1"/>
              <a:t> to 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Real Conditionals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Unreal Conditionals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Wish Clauses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63A13-0E6A-F748-8CF5-CC45F15BF92B}"/>
              </a:ext>
            </a:extLst>
          </p:cNvPr>
          <p:cNvSpPr txBox="1"/>
          <p:nvPr/>
        </p:nvSpPr>
        <p:spPr>
          <a:xfrm>
            <a:off x="8061472" y="287091"/>
            <a:ext cx="325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noProof="1">
                <a:solidFill>
                  <a:schemeClr val="bg1"/>
                </a:solidFill>
              </a:rPr>
              <a:t>After the wish verb, the unreal verb form is required.</a:t>
            </a:r>
          </a:p>
          <a:p>
            <a:endParaRPr lang="en-JP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32C0B-4052-44CB-9341-8AD8B2CC471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1135</Words>
  <Application>Microsoft Macintosh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Conditionals and Counterfactuals</vt:lpstr>
      <vt:lpstr>Conditionals:  3 types</vt:lpstr>
      <vt:lpstr>Presentation Outline</vt:lpstr>
      <vt:lpstr>Real Conditionals</vt:lpstr>
      <vt:lpstr>*Special Notes: Future Conditionals</vt:lpstr>
      <vt:lpstr>Unreal Conditionals</vt:lpstr>
      <vt:lpstr>Conditionals:  Practice!</vt:lpstr>
      <vt:lpstr>Conditionals:  Practice!</vt:lpstr>
      <vt:lpstr>Wish Clauses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トーマス　ヴィクトリア</dc:creator>
  <cp:lastModifiedBy/>
  <cp:revision>1</cp:revision>
  <dcterms:created xsi:type="dcterms:W3CDTF">2020-04-23T01:10:36Z</dcterms:created>
  <dcterms:modified xsi:type="dcterms:W3CDTF">2021-09-15T02:40:27Z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