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40" r:id="rId4"/>
  </p:sldMasterIdLst>
  <p:notesMasterIdLst>
    <p:notesMasterId r:id="rId9"/>
  </p:notesMasterIdLst>
  <p:sldIdLst>
    <p:sldId id="272" r:id="rId5"/>
    <p:sldId id="273" r:id="rId6"/>
    <p:sldId id="274" r:id="rId7"/>
    <p:sldId id="27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8"/>
    <p:restoredTop sz="94674"/>
  </p:normalViewPr>
  <p:slideViewPr>
    <p:cSldViewPr snapToGrid="0">
      <p:cViewPr varScale="1">
        <p:scale>
          <a:sx n="124" d="100"/>
          <a:sy n="124" d="100"/>
        </p:scale>
        <p:origin x="3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E2175-4A5A-412E-B544-FA3E7BE1D39D}" type="datetimeFigureOut">
              <a:rPr lang="en-US" smtClean="0"/>
              <a:t>9/15/21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EA6D1-6F22-46FD-AD91-FC510839F7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5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DF864-2F28-4237-BB3F-DBE3EEC3A404}" type="datetime1">
              <a:rPr lang="en-US" smtClean="0"/>
              <a:t>9/15/21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5F95-D5CB-4597-9A25-760A580A4EC4}" type="datetime1">
              <a:rPr lang="en-US" smtClean="0"/>
              <a:t>9/15/21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033A-33AF-47DA-AE1D-7FBF8C89596B}" type="datetime1">
              <a:rPr lang="en-US" smtClean="0"/>
              <a:t>9/15/21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955D-A16B-4B36-9C9E-9B6A0F460CD0}" type="datetime1">
              <a:rPr lang="en-US" smtClean="0"/>
              <a:t>9/15/21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E4D8C1C2-5F97-402E-BFDF-BC6976DD2B8E}" type="datetime1">
              <a:rPr lang="en-US" smtClean="0"/>
              <a:t>9/15/21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77F5-CDF6-4332-9528-B5F54BD0CC52}" type="datetime1">
              <a:rPr lang="en-US" smtClean="0"/>
              <a:t>9/15/21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2145-F44D-4EAE-AEA9-510C1E39F158}" type="datetime1">
              <a:rPr lang="en-US" smtClean="0"/>
              <a:t>9/15/21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C9399-AFC0-435C-A8B0-6455D03675EF}" type="datetime1">
              <a:rPr lang="en-US" smtClean="0"/>
              <a:t>9/15/21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4154-AFFA-40FA-A445-5C940E21A930}" type="datetime1">
              <a:rPr lang="en-US" smtClean="0"/>
              <a:t>9/15/21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7BCC-828A-4E33-B9B9-533C8665B8CD}" type="datetime1">
              <a:rPr lang="en-US" smtClean="0"/>
              <a:t>9/15/21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87DBC-E941-44FF-A02C-1134922F1D02}" type="datetime1">
              <a:rPr lang="en-US" smtClean="0"/>
              <a:t>9/15/21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E9963E1-723C-4B80-BFB3-4E37855A4263}" type="datetime1">
              <a:rPr lang="en-US" smtClean="0"/>
              <a:t>9/15/21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1711571" TargetMode="External"/><Relationship Id="rId2" Type="http://schemas.openxmlformats.org/officeDocument/2006/relationships/hyperlink" Target="https://create.kahoot.it/share/real-conditionals/6233ac9e-7595-4319-8683-a446f65e4492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lose up of a flowers">
            <a:extLst>
              <a:ext uri="{FF2B5EF4-FFF2-40B4-BE49-F238E27FC236}">
                <a16:creationId xmlns:a16="http://schemas.microsoft.com/office/drawing/2014/main" id="{0EF5E38D-0785-4482-91F2-A65E2DFB5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1" b="1478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816652-E95E-40C9-B397-C76AFE1C2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Real Conditionals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BE257-83AA-474D-BCC2-238EE02A2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Present and Future</a:t>
            </a:r>
          </a:p>
        </p:txBody>
      </p:sp>
    </p:spTree>
    <p:extLst>
      <p:ext uri="{BB962C8B-B14F-4D97-AF65-F5344CB8AC3E}">
        <p14:creationId xmlns:p14="http://schemas.microsoft.com/office/powerpoint/2010/main" val="2486517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BF56A-DCF5-894D-B0C9-39DD07E0B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If vs. when</a:t>
            </a:r>
          </a:p>
        </p:txBody>
      </p:sp>
      <p:pic>
        <p:nvPicPr>
          <p:cNvPr id="7" name="Graphic 6" descr="Grapes">
            <a:extLst>
              <a:ext uri="{FF2B5EF4-FFF2-40B4-BE49-F238E27FC236}">
                <a16:creationId xmlns:a16="http://schemas.microsoft.com/office/drawing/2014/main" id="{50E62B58-FC51-4735-9EF6-B93FBF356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9082" y="2381985"/>
            <a:ext cx="3261974" cy="32619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FAAB-A47D-E642-9A0E-77EBDDF25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829" y="2121408"/>
            <a:ext cx="6482419" cy="4050792"/>
          </a:xfrm>
        </p:spPr>
        <p:txBody>
          <a:bodyPr>
            <a:normAutofit/>
          </a:bodyPr>
          <a:lstStyle/>
          <a:p>
            <a:r>
              <a:rPr lang="en-US" b="1" dirty="0"/>
              <a:t>‘If’ is used to talk about possibilities.</a:t>
            </a:r>
          </a:p>
          <a:p>
            <a:pPr lvl="1"/>
            <a:r>
              <a:rPr lang="en-US" dirty="0"/>
              <a:t>If you have time, you should visit Hiroshima. (uncertain)</a:t>
            </a:r>
          </a:p>
          <a:p>
            <a:pPr lvl="1"/>
            <a:r>
              <a:rPr lang="en-US" dirty="0"/>
              <a:t>If you like chocolate, you will like this cake. (= I don’t know whether you like chocolate.)</a:t>
            </a:r>
          </a:p>
          <a:p>
            <a:pPr lvl="1"/>
            <a:r>
              <a:rPr lang="en-US" dirty="0"/>
              <a:t>If it’s sunny outside, I am happy. (</a:t>
            </a:r>
            <a:r>
              <a:rPr lang="en-US" i="1" dirty="0"/>
              <a:t>If</a:t>
            </a:r>
            <a:r>
              <a:rPr lang="en-US" dirty="0"/>
              <a:t> = </a:t>
            </a:r>
            <a:r>
              <a:rPr lang="en-US" i="1" dirty="0"/>
              <a:t>when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‘</a:t>
            </a:r>
            <a:r>
              <a:rPr lang="en-US" b="1" dirty="0"/>
              <a:t>When’ is used to give a time.</a:t>
            </a:r>
          </a:p>
          <a:p>
            <a:pPr lvl="1"/>
            <a:r>
              <a:rPr lang="en-US" dirty="0"/>
              <a:t>When you have time, go to the store and buy food. (certain)</a:t>
            </a:r>
          </a:p>
          <a:p>
            <a:pPr lvl="1"/>
            <a:r>
              <a:rPr lang="en-US" dirty="0"/>
              <a:t>When you learn to like vegetables, you will be happier. (= I know you will like vegetables later.)</a:t>
            </a:r>
          </a:p>
          <a:p>
            <a:pPr lvl="1"/>
            <a:r>
              <a:rPr lang="en-US" dirty="0"/>
              <a:t>When it’s rainy outside, I am sad. (Same meaning as </a:t>
            </a:r>
            <a:r>
              <a:rPr lang="en-US" i="1" dirty="0"/>
              <a:t>if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91551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56F9A-0B64-7B41-9EA0-2B01D64ED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vs.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2034C-A377-DB43-BB7F-779882D06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Present: </a:t>
            </a:r>
            <a:r>
              <a:rPr lang="en-US" i="1" dirty="0"/>
              <a:t>General statements of fact.</a:t>
            </a:r>
            <a:r>
              <a:rPr lang="en-US" dirty="0"/>
              <a:t>	 </a:t>
            </a:r>
            <a:r>
              <a:rPr lang="en-US" b="1" u="sng" dirty="0"/>
              <a:t>Present tense</a:t>
            </a:r>
            <a:r>
              <a:rPr lang="en-US" b="1" dirty="0"/>
              <a:t> in the non-if clause</a:t>
            </a:r>
            <a:endParaRPr lang="en-US" dirty="0"/>
          </a:p>
          <a:p>
            <a:pPr lvl="1"/>
            <a:r>
              <a:rPr lang="en-US" dirty="0"/>
              <a:t>If it’s summer, it</a:t>
            </a:r>
            <a:r>
              <a:rPr lang="en-US" u="sng" dirty="0"/>
              <a:t>’s</a:t>
            </a:r>
            <a:r>
              <a:rPr lang="en-US" dirty="0"/>
              <a:t> hot outside.</a:t>
            </a:r>
          </a:p>
          <a:p>
            <a:pPr lvl="1"/>
            <a:r>
              <a:rPr lang="en-US" dirty="0"/>
              <a:t>When it’s snowing, the temperature </a:t>
            </a:r>
            <a:r>
              <a:rPr lang="en-US" u="sng" dirty="0"/>
              <a:t>is</a:t>
            </a:r>
            <a:r>
              <a:rPr lang="en-US" dirty="0"/>
              <a:t> below 0ºC</a:t>
            </a:r>
          </a:p>
          <a:p>
            <a:pPr lvl="1"/>
            <a:r>
              <a:rPr lang="en-US" dirty="0"/>
              <a:t>If you’re tired, you </a:t>
            </a:r>
            <a:r>
              <a:rPr lang="en-US" u="sng" dirty="0"/>
              <a:t>need</a:t>
            </a:r>
            <a:r>
              <a:rPr lang="en-US" dirty="0"/>
              <a:t> to sleep.</a:t>
            </a:r>
          </a:p>
          <a:p>
            <a:pPr lvl="1"/>
            <a:r>
              <a:rPr lang="en-US" dirty="0"/>
              <a:t>When you’re happy, you </a:t>
            </a:r>
            <a:r>
              <a:rPr lang="en-US" u="sng" dirty="0"/>
              <a:t>feel</a:t>
            </a:r>
            <a:r>
              <a:rPr lang="en-US" dirty="0"/>
              <a:t> good.</a:t>
            </a:r>
          </a:p>
          <a:p>
            <a:pPr lvl="1"/>
            <a:endParaRPr lang="en-US" dirty="0"/>
          </a:p>
          <a:p>
            <a:r>
              <a:rPr lang="en-US" dirty="0"/>
              <a:t>Future: </a:t>
            </a:r>
            <a:r>
              <a:rPr lang="en-US" i="1" dirty="0"/>
              <a:t>Predictions.	</a:t>
            </a:r>
            <a:r>
              <a:rPr lang="en-US" dirty="0"/>
              <a:t> 		</a:t>
            </a:r>
            <a:r>
              <a:rPr lang="en-US" b="1" u="sng" dirty="0"/>
              <a:t>Future tense</a:t>
            </a:r>
            <a:r>
              <a:rPr lang="en-US" b="1" dirty="0"/>
              <a:t> in the non-if clause.</a:t>
            </a:r>
          </a:p>
          <a:p>
            <a:pPr lvl="1"/>
            <a:r>
              <a:rPr lang="en-US" dirty="0"/>
              <a:t>If it’s hot outside tomorrow, you’</a:t>
            </a:r>
            <a:r>
              <a:rPr lang="en-US" u="sng" dirty="0"/>
              <a:t>re going to</a:t>
            </a:r>
            <a:r>
              <a:rPr lang="en-US" dirty="0"/>
              <a:t> need water.</a:t>
            </a:r>
          </a:p>
          <a:p>
            <a:pPr lvl="1"/>
            <a:r>
              <a:rPr lang="en-US" dirty="0"/>
              <a:t>When it’s raining hard this afternoon, you’</a:t>
            </a:r>
            <a:r>
              <a:rPr lang="en-US" u="sng" dirty="0"/>
              <a:t>ll</a:t>
            </a:r>
            <a:r>
              <a:rPr lang="en-US" dirty="0"/>
              <a:t> need your umbrella</a:t>
            </a:r>
          </a:p>
          <a:p>
            <a:pPr lvl="1"/>
            <a:r>
              <a:rPr lang="en-US" dirty="0"/>
              <a:t>If you get tired after dinner, you </a:t>
            </a:r>
            <a:r>
              <a:rPr lang="en-US" u="sng" dirty="0"/>
              <a:t>will</a:t>
            </a:r>
            <a:r>
              <a:rPr lang="en-US" dirty="0"/>
              <a:t> fall asleep.</a:t>
            </a:r>
          </a:p>
          <a:p>
            <a:pPr lvl="1"/>
            <a:r>
              <a:rPr lang="en-US" dirty="0"/>
              <a:t>When you return home, you </a:t>
            </a:r>
            <a:r>
              <a:rPr lang="en-US" u="sng" dirty="0"/>
              <a:t>will</a:t>
            </a:r>
            <a:r>
              <a:rPr lang="en-US" dirty="0"/>
              <a:t> miss your university friends.</a:t>
            </a:r>
          </a:p>
        </p:txBody>
      </p:sp>
    </p:spTree>
    <p:extLst>
      <p:ext uri="{BB962C8B-B14F-4D97-AF65-F5344CB8AC3E}">
        <p14:creationId xmlns:p14="http://schemas.microsoft.com/office/powerpoint/2010/main" val="383540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B6457-15CB-0741-B150-31368E143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Kahoot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51008-B872-8B46-9883-BB15EBC33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Practice with a teacher: </a:t>
            </a:r>
            <a:r>
              <a:rPr lang="en-US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https://create.kahoot.it/share/real-conditionals/6233ac9e-7595-4319-8683-a446f65e4492</a:t>
            </a:r>
            <a:endParaRPr lang="en-US" dirty="0">
              <a:solidFill>
                <a:srgbClr val="002060"/>
              </a:solidFill>
            </a:endParaRPr>
          </a:p>
          <a:p>
            <a:pPr lvl="1"/>
            <a:r>
              <a:rPr lang="en-US" dirty="0"/>
              <a:t>Go to </a:t>
            </a:r>
            <a:r>
              <a:rPr lang="en-US" dirty="0" err="1">
                <a:solidFill>
                  <a:srgbClr val="0070C0"/>
                </a:solidFill>
              </a:rPr>
              <a:t>kahoot.it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/>
              <a:t>Type in the code</a:t>
            </a:r>
          </a:p>
          <a:p>
            <a:r>
              <a:rPr lang="en-US" dirty="0">
                <a:solidFill>
                  <a:srgbClr val="002060"/>
                </a:solidFill>
              </a:rPr>
              <a:t>Practice at home: </a:t>
            </a:r>
            <a:r>
              <a:rPr lang="en-US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https://wordwall.net/resource/21711571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506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9A9D615-5981-403D-BA81-11685916B2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FE16CA-070B-4D00-B57F-1D59C2AB8F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8674FF-673D-40E4-90DC-427647F6395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0</TotalTime>
  <Words>285</Words>
  <Application>Microsoft Macintosh PowerPoint</Application>
  <PresentationFormat>Widescreen</PresentationFormat>
  <Paragraphs>29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Calibri</vt:lpstr>
      <vt:lpstr>Rockwell</vt:lpstr>
      <vt:lpstr>Rockwell Condensed</vt:lpstr>
      <vt:lpstr>Wingdings</vt:lpstr>
      <vt:lpstr>Wood Type</vt:lpstr>
      <vt:lpstr>Real Conditionals</vt:lpstr>
      <vt:lpstr>If vs. when</vt:lpstr>
      <vt:lpstr>Present vs. future</vt:lpstr>
      <vt:lpstr>Kahoot!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トーマス　ヴィクトリア</dc:creator>
  <cp:lastModifiedBy/>
  <cp:revision>1</cp:revision>
  <dcterms:created xsi:type="dcterms:W3CDTF">2020-06-04T00:49:52Z</dcterms:created>
  <dcterms:modified xsi:type="dcterms:W3CDTF">2021-09-15T07:25:10Z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