
<file path=[Content_Types].xml><?xml version="1.0" encoding="utf-8"?>
<Types xmlns="http://schemas.openxmlformats.org/package/2006/content-types">
  <Default Extension="jpeg" ContentType="image/jpeg"/>
  <Default Extension="m4a" ContentType="audio/mp4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sldIdLst>
    <p:sldId id="256" r:id="rId2"/>
    <p:sldId id="257" r:id="rId3"/>
    <p:sldId id="261" r:id="rId4"/>
    <p:sldId id="259" r:id="rId5"/>
    <p:sldId id="258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6327"/>
  </p:normalViewPr>
  <p:slideViewPr>
    <p:cSldViewPr snapToGrid="0" snapToObjects="1">
      <p:cViewPr varScale="1">
        <p:scale>
          <a:sx n="102" d="100"/>
          <a:sy n="102" d="100"/>
        </p:scale>
        <p:origin x="192" y="6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smtClean="0"/>
              <a:pPr/>
              <a:t>10/8/21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36872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10/8/21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7847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10/8/21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18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10/8/21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114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smtClean="0"/>
              <a:pPr/>
              <a:t>10/8/21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7014313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10/8/21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221314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10/8/21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472628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10/8/21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6628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10/8/21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7129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smtClean="0"/>
              <a:t>10/8/21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973541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smtClean="0"/>
              <a:t>10/8/21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9720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smtClean="0"/>
              <a:pPr/>
              <a:t>10/8/21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382457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audio" Target="../media/media4.m4a"/><Relationship Id="rId3" Type="http://schemas.microsoft.com/office/2007/relationships/media" Target="../media/media2.m4a"/><Relationship Id="rId7" Type="http://schemas.microsoft.com/office/2007/relationships/media" Target="../media/media4.m4a"/><Relationship Id="rId12" Type="http://schemas.openxmlformats.org/officeDocument/2006/relationships/image" Target="../media/image3.png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6" Type="http://schemas.openxmlformats.org/officeDocument/2006/relationships/audio" Target="../media/media3.m4a"/><Relationship Id="rId11" Type="http://schemas.openxmlformats.org/officeDocument/2006/relationships/slideLayout" Target="../slideLayouts/slideLayout2.xml"/><Relationship Id="rId5" Type="http://schemas.microsoft.com/office/2007/relationships/media" Target="../media/media3.m4a"/><Relationship Id="rId10" Type="http://schemas.openxmlformats.org/officeDocument/2006/relationships/audio" Target="../media/media5.m4a"/><Relationship Id="rId4" Type="http://schemas.openxmlformats.org/officeDocument/2006/relationships/audio" Target="../media/media2.m4a"/><Relationship Id="rId9" Type="http://schemas.microsoft.com/office/2007/relationships/media" Target="../media/media5.m4a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audio" Target="../media/media9.m4a"/><Relationship Id="rId13" Type="http://schemas.openxmlformats.org/officeDocument/2006/relationships/slideLayout" Target="../slideLayouts/slideLayout2.xml"/><Relationship Id="rId3" Type="http://schemas.microsoft.com/office/2007/relationships/media" Target="../media/media7.m4a"/><Relationship Id="rId7" Type="http://schemas.microsoft.com/office/2007/relationships/media" Target="../media/media9.m4a"/><Relationship Id="rId12" Type="http://schemas.openxmlformats.org/officeDocument/2006/relationships/audio" Target="../media/media11.m4a"/><Relationship Id="rId2" Type="http://schemas.openxmlformats.org/officeDocument/2006/relationships/audio" Target="../media/media6.m4a"/><Relationship Id="rId1" Type="http://schemas.microsoft.com/office/2007/relationships/media" Target="../media/media6.m4a"/><Relationship Id="rId6" Type="http://schemas.openxmlformats.org/officeDocument/2006/relationships/audio" Target="../media/media8.m4a"/><Relationship Id="rId11" Type="http://schemas.microsoft.com/office/2007/relationships/media" Target="../media/media11.m4a"/><Relationship Id="rId5" Type="http://schemas.microsoft.com/office/2007/relationships/media" Target="../media/media8.m4a"/><Relationship Id="rId10" Type="http://schemas.openxmlformats.org/officeDocument/2006/relationships/audio" Target="../media/media10.m4a"/><Relationship Id="rId4" Type="http://schemas.openxmlformats.org/officeDocument/2006/relationships/audio" Target="../media/media7.m4a"/><Relationship Id="rId9" Type="http://schemas.microsoft.com/office/2007/relationships/media" Target="../media/media10.m4a"/><Relationship Id="rId1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10F92-85C9-9840-8415-B450A4F37C9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JP" dirty="0"/>
              <a:t>Questions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2871A9C-3FC8-3446-B884-DA4C9A01605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H</a:t>
            </a:r>
            <a:r>
              <a:rPr lang="en-JP" dirty="0"/>
              <a:t>ow to make them</a:t>
            </a:r>
          </a:p>
        </p:txBody>
      </p:sp>
    </p:spTree>
    <p:extLst>
      <p:ext uri="{BB962C8B-B14F-4D97-AF65-F5344CB8AC3E}">
        <p14:creationId xmlns:p14="http://schemas.microsoft.com/office/powerpoint/2010/main" val="13943108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070FF5-A7E9-224B-AC15-643651ED68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</a:t>
            </a:r>
            <a:r>
              <a:rPr lang="en-JP" dirty="0"/>
              <a:t>es-no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244BC3-0244-2A48-A637-420DDFDAAF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874516"/>
            <a:ext cx="10178322" cy="4601099"/>
          </a:xfrm>
        </p:spPr>
        <p:txBody>
          <a:bodyPr>
            <a:normAutofit/>
          </a:bodyPr>
          <a:lstStyle/>
          <a:p>
            <a:r>
              <a:rPr lang="en-JP" sz="2800" dirty="0"/>
              <a:t>To make a basic question in English, you need to recognize a </a:t>
            </a:r>
            <a:r>
              <a:rPr lang="en-JP" sz="2800" b="1" dirty="0">
                <a:solidFill>
                  <a:srgbClr val="00B050"/>
                </a:solidFill>
              </a:rPr>
              <a:t>subject</a:t>
            </a:r>
            <a:r>
              <a:rPr lang="en-JP" sz="2800" b="1" dirty="0"/>
              <a:t> </a:t>
            </a:r>
            <a:r>
              <a:rPr lang="en-JP" sz="2800" dirty="0"/>
              <a:t>and a </a:t>
            </a:r>
            <a:r>
              <a:rPr lang="en-JP" sz="2800" b="1" dirty="0">
                <a:solidFill>
                  <a:srgbClr val="FF0000"/>
                </a:solidFill>
              </a:rPr>
              <a:t>verb</a:t>
            </a:r>
            <a:r>
              <a:rPr lang="en-JP" sz="2800" b="1" dirty="0"/>
              <a:t>. </a:t>
            </a:r>
            <a:r>
              <a:rPr lang="en-JP" sz="2800" dirty="0"/>
              <a:t>In basic questions, these two parts of the sentence </a:t>
            </a:r>
            <a:r>
              <a:rPr lang="en-JP" sz="2800" u="sng" dirty="0">
                <a:solidFill>
                  <a:srgbClr val="7030A0"/>
                </a:solidFill>
              </a:rPr>
              <a:t>exchange places</a:t>
            </a:r>
            <a:r>
              <a:rPr lang="en-JP" sz="2800" dirty="0">
                <a:solidFill>
                  <a:srgbClr val="7030A0"/>
                </a:solidFill>
              </a:rPr>
              <a:t> </a:t>
            </a:r>
            <a:r>
              <a:rPr lang="en-JP" sz="2800" dirty="0"/>
              <a:t>to make a question. </a:t>
            </a:r>
          </a:p>
          <a:p>
            <a:pPr marL="0" indent="0">
              <a:buNone/>
            </a:pPr>
            <a:r>
              <a:rPr lang="en-JP" sz="2800" dirty="0"/>
              <a:t>	</a:t>
            </a:r>
            <a:r>
              <a:rPr lang="en-JP" sz="2800" i="1" dirty="0"/>
              <a:t>Note: Subjects can be one word (like a pronoun) or a long phrase!</a:t>
            </a:r>
          </a:p>
          <a:p>
            <a:pPr marL="0" indent="0">
              <a:buNone/>
            </a:pPr>
            <a:r>
              <a:rPr lang="en-JP" sz="2800" dirty="0"/>
              <a:t>Examples:</a:t>
            </a:r>
          </a:p>
          <a:p>
            <a:pPr lvl="1"/>
            <a:r>
              <a:rPr lang="en-JP" sz="2400" dirty="0">
                <a:solidFill>
                  <a:srgbClr val="00B050"/>
                </a:solidFill>
              </a:rPr>
              <a:t>She</a:t>
            </a:r>
            <a:r>
              <a:rPr lang="en-JP" sz="2400" dirty="0"/>
              <a:t> </a:t>
            </a:r>
            <a:r>
              <a:rPr lang="en-JP" sz="2400" dirty="0">
                <a:solidFill>
                  <a:srgbClr val="FF0000"/>
                </a:solidFill>
              </a:rPr>
              <a:t>is</a:t>
            </a:r>
            <a:r>
              <a:rPr lang="en-JP" sz="2400" dirty="0"/>
              <a:t> tired. </a:t>
            </a:r>
            <a:r>
              <a:rPr lang="en-JP" sz="2400" dirty="0">
                <a:sym typeface="Wingdings" pitchFamily="2" charset="2"/>
              </a:rPr>
              <a:t> </a:t>
            </a:r>
            <a:r>
              <a:rPr lang="en-JP" sz="2400" dirty="0">
                <a:solidFill>
                  <a:srgbClr val="FF0000"/>
                </a:solidFill>
                <a:sym typeface="Wingdings" pitchFamily="2" charset="2"/>
              </a:rPr>
              <a:t>Is</a:t>
            </a:r>
            <a:r>
              <a:rPr lang="en-JP" sz="2400" dirty="0">
                <a:sym typeface="Wingdings" pitchFamily="2" charset="2"/>
              </a:rPr>
              <a:t> </a:t>
            </a:r>
            <a:r>
              <a:rPr lang="en-JP" sz="2400" dirty="0">
                <a:solidFill>
                  <a:srgbClr val="00B050"/>
                </a:solidFill>
                <a:sym typeface="Wingdings" pitchFamily="2" charset="2"/>
              </a:rPr>
              <a:t>she</a:t>
            </a:r>
            <a:r>
              <a:rPr lang="en-JP" sz="2400" dirty="0">
                <a:sym typeface="Wingdings" pitchFamily="2" charset="2"/>
              </a:rPr>
              <a:t> very tired?</a:t>
            </a:r>
          </a:p>
          <a:p>
            <a:pPr lvl="1"/>
            <a:r>
              <a:rPr lang="en-JP" sz="2400" dirty="0">
                <a:solidFill>
                  <a:srgbClr val="00B050"/>
                </a:solidFill>
                <a:sym typeface="Wingdings" pitchFamily="2" charset="2"/>
              </a:rPr>
              <a:t>The old man in the corner </a:t>
            </a:r>
            <a:r>
              <a:rPr lang="en-JP" sz="2400" dirty="0">
                <a:solidFill>
                  <a:srgbClr val="FF0000"/>
                </a:solidFill>
                <a:sym typeface="Wingdings" pitchFamily="2" charset="2"/>
              </a:rPr>
              <a:t>is</a:t>
            </a:r>
            <a:r>
              <a:rPr lang="en-JP" sz="2400" dirty="0">
                <a:sym typeface="Wingdings" pitchFamily="2" charset="2"/>
              </a:rPr>
              <a:t> hungry.  </a:t>
            </a:r>
            <a:r>
              <a:rPr lang="en-JP" sz="2400" dirty="0">
                <a:solidFill>
                  <a:srgbClr val="FF0000"/>
                </a:solidFill>
                <a:sym typeface="Wingdings" pitchFamily="2" charset="2"/>
              </a:rPr>
              <a:t>Is</a:t>
            </a:r>
            <a:r>
              <a:rPr lang="en-JP" sz="2400" dirty="0">
                <a:sym typeface="Wingdings" pitchFamily="2" charset="2"/>
              </a:rPr>
              <a:t> </a:t>
            </a:r>
            <a:r>
              <a:rPr lang="en-JP" sz="2400" dirty="0">
                <a:solidFill>
                  <a:srgbClr val="00B050"/>
                </a:solidFill>
                <a:sym typeface="Wingdings" pitchFamily="2" charset="2"/>
              </a:rPr>
              <a:t>the old man in the corner </a:t>
            </a:r>
            <a:r>
              <a:rPr lang="en-JP" sz="2400" dirty="0">
                <a:sym typeface="Wingdings" pitchFamily="2" charset="2"/>
              </a:rPr>
              <a:t>hungry?</a:t>
            </a:r>
          </a:p>
          <a:p>
            <a:pPr lvl="1"/>
            <a:r>
              <a:rPr lang="en-JP" sz="2400" dirty="0">
                <a:solidFill>
                  <a:srgbClr val="00B050"/>
                </a:solidFill>
                <a:sym typeface="Wingdings" pitchFamily="2" charset="2"/>
              </a:rPr>
              <a:t>These books </a:t>
            </a:r>
            <a:r>
              <a:rPr lang="en-JP" sz="2400" dirty="0">
                <a:solidFill>
                  <a:srgbClr val="FF0000"/>
                </a:solidFill>
                <a:sym typeface="Wingdings" pitchFamily="2" charset="2"/>
              </a:rPr>
              <a:t>are</a:t>
            </a:r>
            <a:r>
              <a:rPr lang="en-JP" sz="2400" dirty="0">
                <a:sym typeface="Wingdings" pitchFamily="2" charset="2"/>
              </a:rPr>
              <a:t> on sale.  </a:t>
            </a:r>
            <a:r>
              <a:rPr lang="en-JP" sz="2400" dirty="0">
                <a:solidFill>
                  <a:srgbClr val="FF0000"/>
                </a:solidFill>
                <a:sym typeface="Wingdings" pitchFamily="2" charset="2"/>
              </a:rPr>
              <a:t>Are</a:t>
            </a:r>
            <a:r>
              <a:rPr lang="en-JP" sz="2400" dirty="0">
                <a:sym typeface="Wingdings" pitchFamily="2" charset="2"/>
              </a:rPr>
              <a:t> </a:t>
            </a:r>
            <a:r>
              <a:rPr lang="en-JP" sz="2400" dirty="0">
                <a:solidFill>
                  <a:srgbClr val="00B050"/>
                </a:solidFill>
                <a:sym typeface="Wingdings" pitchFamily="2" charset="2"/>
              </a:rPr>
              <a:t>these books </a:t>
            </a:r>
            <a:r>
              <a:rPr lang="en-JP" sz="2400" dirty="0">
                <a:sym typeface="Wingdings" pitchFamily="2" charset="2"/>
              </a:rPr>
              <a:t>on sale?</a:t>
            </a:r>
          </a:p>
        </p:txBody>
      </p:sp>
      <p:sp>
        <p:nvSpPr>
          <p:cNvPr id="7" name="Curved Down Arrow 6">
            <a:extLst>
              <a:ext uri="{FF2B5EF4-FFF2-40B4-BE49-F238E27FC236}">
                <a16:creationId xmlns:a16="http://schemas.microsoft.com/office/drawing/2014/main" id="{34CB22F0-C6F8-B147-9D02-0461C8AE6651}"/>
              </a:ext>
            </a:extLst>
          </p:cNvPr>
          <p:cNvSpPr/>
          <p:nvPr/>
        </p:nvSpPr>
        <p:spPr>
          <a:xfrm flipH="1">
            <a:off x="3973706" y="4366256"/>
            <a:ext cx="698501" cy="268373"/>
          </a:xfrm>
          <a:prstGeom prst="curvedDownArrow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>
              <a:solidFill>
                <a:srgbClr val="7030A0"/>
              </a:solidFill>
            </a:endParaRPr>
          </a:p>
        </p:txBody>
      </p:sp>
      <p:sp>
        <p:nvSpPr>
          <p:cNvPr id="8" name="Curved Down Arrow 7">
            <a:extLst>
              <a:ext uri="{FF2B5EF4-FFF2-40B4-BE49-F238E27FC236}">
                <a16:creationId xmlns:a16="http://schemas.microsoft.com/office/drawing/2014/main" id="{2654FDE4-FD06-B241-8439-73F2A3D42C3E}"/>
              </a:ext>
            </a:extLst>
          </p:cNvPr>
          <p:cNvSpPr/>
          <p:nvPr/>
        </p:nvSpPr>
        <p:spPr>
          <a:xfrm flipH="1">
            <a:off x="7056933" y="4821776"/>
            <a:ext cx="3640293" cy="301369"/>
          </a:xfrm>
          <a:prstGeom prst="curvedDownArrow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>
              <a:solidFill>
                <a:srgbClr val="FF0000"/>
              </a:solidFill>
            </a:endParaRPr>
          </a:p>
        </p:txBody>
      </p:sp>
      <p:sp>
        <p:nvSpPr>
          <p:cNvPr id="13" name="Curved Down Arrow 12">
            <a:extLst>
              <a:ext uri="{FF2B5EF4-FFF2-40B4-BE49-F238E27FC236}">
                <a16:creationId xmlns:a16="http://schemas.microsoft.com/office/drawing/2014/main" id="{71F35A7B-C427-7848-B295-D7A050924859}"/>
              </a:ext>
            </a:extLst>
          </p:cNvPr>
          <p:cNvSpPr/>
          <p:nvPr/>
        </p:nvSpPr>
        <p:spPr>
          <a:xfrm flipH="1">
            <a:off x="5706209" y="5588207"/>
            <a:ext cx="1922141" cy="412559"/>
          </a:xfrm>
          <a:prstGeom prst="curvedDownArrow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32310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070FF5-A7E9-224B-AC15-643651ED68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</a:t>
            </a:r>
            <a:r>
              <a:rPr lang="en-JP" dirty="0"/>
              <a:t>es-no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244BC3-0244-2A48-A637-420DDFDAAF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6756" y="1551401"/>
            <a:ext cx="10885118" cy="5306602"/>
          </a:xfrm>
        </p:spPr>
        <p:txBody>
          <a:bodyPr>
            <a:normAutofit/>
          </a:bodyPr>
          <a:lstStyle/>
          <a:p>
            <a:r>
              <a:rPr lang="en-JP" sz="2800" dirty="0">
                <a:sym typeface="Wingdings" pitchFamily="2" charset="2"/>
              </a:rPr>
              <a:t>You also need to understand </a:t>
            </a:r>
            <a:r>
              <a:rPr lang="en-JP" sz="2800" b="1" dirty="0">
                <a:solidFill>
                  <a:schemeClr val="tx2">
                    <a:lumMod val="75000"/>
                    <a:lumOff val="25000"/>
                  </a:schemeClr>
                </a:solidFill>
                <a:sym typeface="Wingdings" pitchFamily="2" charset="2"/>
              </a:rPr>
              <a:t>auxiliary verbs</a:t>
            </a:r>
            <a:r>
              <a:rPr lang="en-JP" sz="2800" dirty="0">
                <a:sym typeface="Wingdings" pitchFamily="2" charset="2"/>
              </a:rPr>
              <a:t>. The verbs </a:t>
            </a:r>
            <a:r>
              <a:rPr lang="en-JP" sz="2800" i="1" dirty="0">
                <a:sym typeface="Wingdings" pitchFamily="2" charset="2"/>
              </a:rPr>
              <a:t>can, could, shall, should, will, would, may, might, must</a:t>
            </a:r>
            <a:r>
              <a:rPr lang="en-JP" sz="2800" dirty="0">
                <a:sym typeface="Wingdings" pitchFamily="2" charset="2"/>
              </a:rPr>
              <a:t>, </a:t>
            </a:r>
            <a:r>
              <a:rPr lang="en-JP" sz="2800" i="1" dirty="0">
                <a:sym typeface="Wingdings" pitchFamily="2" charset="2"/>
              </a:rPr>
              <a:t>be</a:t>
            </a:r>
            <a:r>
              <a:rPr lang="en-JP" sz="2800" dirty="0">
                <a:sym typeface="Wingdings" pitchFamily="2" charset="2"/>
              </a:rPr>
              <a:t>, </a:t>
            </a:r>
            <a:r>
              <a:rPr lang="en-JP" sz="2800" i="1" dirty="0">
                <a:sym typeface="Wingdings" pitchFamily="2" charset="2"/>
              </a:rPr>
              <a:t>do, </a:t>
            </a:r>
            <a:r>
              <a:rPr lang="en-JP" sz="2800" dirty="0">
                <a:sym typeface="Wingdings" pitchFamily="2" charset="2"/>
              </a:rPr>
              <a:t>and the verb </a:t>
            </a:r>
            <a:r>
              <a:rPr lang="en-JP" sz="2800" i="1" dirty="0">
                <a:sym typeface="Wingdings" pitchFamily="2" charset="2"/>
              </a:rPr>
              <a:t>have</a:t>
            </a:r>
            <a:r>
              <a:rPr lang="en-JP" sz="2800" dirty="0">
                <a:sym typeface="Wingdings" pitchFamily="2" charset="2"/>
              </a:rPr>
              <a:t> (+ past participle) can be auxiliary verbs. </a:t>
            </a:r>
          </a:p>
          <a:p>
            <a:pPr lvl="1"/>
            <a:r>
              <a:rPr lang="en-JP" sz="2400" dirty="0">
                <a:sym typeface="Wingdings" pitchFamily="2" charset="2"/>
              </a:rPr>
              <a:t>I </a:t>
            </a:r>
            <a:r>
              <a:rPr lang="en-JP" sz="2400" b="1" dirty="0">
                <a:solidFill>
                  <a:schemeClr val="tx2">
                    <a:lumMod val="75000"/>
                    <a:lumOff val="25000"/>
                  </a:schemeClr>
                </a:solidFill>
                <a:sym typeface="Wingdings" pitchFamily="2" charset="2"/>
              </a:rPr>
              <a:t>have</a:t>
            </a:r>
            <a:r>
              <a:rPr lang="en-JP" sz="2400" dirty="0">
                <a:sym typeface="Wingdings" pitchFamily="2" charset="2"/>
              </a:rPr>
              <a:t> seen this movie.  </a:t>
            </a:r>
            <a:r>
              <a:rPr lang="en-JP" sz="2400" b="1" dirty="0">
                <a:solidFill>
                  <a:schemeClr val="tx2">
                    <a:lumMod val="75000"/>
                    <a:lumOff val="25000"/>
                  </a:schemeClr>
                </a:solidFill>
                <a:sym typeface="Wingdings" pitchFamily="2" charset="2"/>
              </a:rPr>
              <a:t>Have</a:t>
            </a:r>
            <a:r>
              <a:rPr lang="en-JP" sz="2400" dirty="0">
                <a:sym typeface="Wingdings" pitchFamily="2" charset="2"/>
              </a:rPr>
              <a:t> you seen this movie? </a:t>
            </a:r>
          </a:p>
          <a:p>
            <a:pPr lvl="1"/>
            <a:r>
              <a:rPr lang="en-JP" sz="2400" dirty="0">
                <a:sym typeface="Wingdings" pitchFamily="2" charset="2"/>
              </a:rPr>
              <a:t>She </a:t>
            </a:r>
            <a:r>
              <a:rPr lang="en-JP" sz="2400" b="1" dirty="0">
                <a:solidFill>
                  <a:schemeClr val="tx2">
                    <a:lumMod val="75000"/>
                    <a:lumOff val="25000"/>
                  </a:schemeClr>
                </a:solidFill>
                <a:sym typeface="Wingdings" pitchFamily="2" charset="2"/>
              </a:rPr>
              <a:t>can</a:t>
            </a:r>
            <a:r>
              <a:rPr lang="en-JP" sz="2400" dirty="0">
                <a:sym typeface="Wingdings" pitchFamily="2" charset="2"/>
              </a:rPr>
              <a:t>’t eat pork.  </a:t>
            </a:r>
            <a:r>
              <a:rPr lang="en-JP" sz="2400" b="1" dirty="0">
                <a:solidFill>
                  <a:schemeClr val="tx2">
                    <a:lumMod val="75000"/>
                    <a:lumOff val="25000"/>
                  </a:schemeClr>
                </a:solidFill>
                <a:sym typeface="Wingdings" pitchFamily="2" charset="2"/>
              </a:rPr>
              <a:t>Can</a:t>
            </a:r>
            <a:r>
              <a:rPr lang="en-JP" sz="2400" dirty="0">
                <a:sym typeface="Wingdings" pitchFamily="2" charset="2"/>
              </a:rPr>
              <a:t> she eat pork?</a:t>
            </a:r>
          </a:p>
          <a:p>
            <a:pPr lvl="1"/>
            <a:r>
              <a:rPr lang="en-JP" sz="2400" dirty="0">
                <a:sym typeface="Wingdings" pitchFamily="2" charset="2"/>
              </a:rPr>
              <a:t>She </a:t>
            </a:r>
            <a:r>
              <a:rPr lang="en-JP" sz="2400" b="1" dirty="0">
                <a:solidFill>
                  <a:schemeClr val="tx2">
                    <a:lumMod val="75000"/>
                    <a:lumOff val="25000"/>
                  </a:schemeClr>
                </a:solidFill>
                <a:sym typeface="Wingdings" pitchFamily="2" charset="2"/>
              </a:rPr>
              <a:t>is</a:t>
            </a:r>
            <a:r>
              <a:rPr lang="en-JP" sz="2400" dirty="0">
                <a:sym typeface="Wingdings" pitchFamily="2" charset="2"/>
              </a:rPr>
              <a:t> making a pie.  </a:t>
            </a:r>
            <a:r>
              <a:rPr lang="en-JP" sz="2400" b="1" dirty="0">
                <a:solidFill>
                  <a:schemeClr val="tx2">
                    <a:lumMod val="75000"/>
                    <a:lumOff val="25000"/>
                  </a:schemeClr>
                </a:solidFill>
                <a:sym typeface="Wingdings" pitchFamily="2" charset="2"/>
              </a:rPr>
              <a:t>Is</a:t>
            </a:r>
            <a:r>
              <a:rPr lang="en-JP" sz="2400" dirty="0">
                <a:sym typeface="Wingdings" pitchFamily="2" charset="2"/>
              </a:rPr>
              <a:t> she making a pie?</a:t>
            </a:r>
          </a:p>
          <a:p>
            <a:r>
              <a:rPr lang="en-JP" sz="2800" dirty="0">
                <a:sym typeface="Wingdings" pitchFamily="2" charset="2"/>
              </a:rPr>
              <a:t>But in modern English, most verbs cannot change places anymore, so the verb </a:t>
            </a:r>
            <a:r>
              <a:rPr lang="en-JP" sz="2800" i="1" dirty="0">
                <a:sym typeface="Wingdings" pitchFamily="2" charset="2"/>
              </a:rPr>
              <a:t>do</a:t>
            </a:r>
            <a:r>
              <a:rPr lang="en-JP" sz="2800" dirty="0">
                <a:sym typeface="Wingdings" pitchFamily="2" charset="2"/>
              </a:rPr>
              <a:t> is added (including to sentences with “do”!). </a:t>
            </a:r>
            <a:r>
              <a:rPr lang="en-JP" sz="2800" b="1" dirty="0">
                <a:sym typeface="Wingdings" pitchFamily="2" charset="2"/>
              </a:rPr>
              <a:t>It </a:t>
            </a:r>
            <a:r>
              <a:rPr lang="en-US" sz="2800" b="1" dirty="0">
                <a:sym typeface="Wingdings" pitchFamily="2" charset="2"/>
              </a:rPr>
              <a:t>is conjugated.</a:t>
            </a:r>
            <a:endParaRPr lang="en-JP" sz="2800" b="1" dirty="0">
              <a:sym typeface="Wingdings" pitchFamily="2" charset="2"/>
            </a:endParaRPr>
          </a:p>
          <a:p>
            <a:pPr lvl="1"/>
            <a:r>
              <a:rPr lang="en-JP" sz="2400" dirty="0">
                <a:sym typeface="Wingdings" pitchFamily="2" charset="2"/>
              </a:rPr>
              <a:t>I </a:t>
            </a:r>
            <a:r>
              <a:rPr lang="en-JP" sz="2400" dirty="0">
                <a:solidFill>
                  <a:schemeClr val="tx2">
                    <a:lumMod val="75000"/>
                    <a:lumOff val="25000"/>
                  </a:schemeClr>
                </a:solidFill>
                <a:sym typeface="Wingdings" pitchFamily="2" charset="2"/>
              </a:rPr>
              <a:t>did</a:t>
            </a:r>
            <a:r>
              <a:rPr lang="en-JP" sz="2400" dirty="0">
                <a:sym typeface="Wingdings" pitchFamily="2" charset="2"/>
              </a:rPr>
              <a:t> my homework.  </a:t>
            </a:r>
            <a:r>
              <a:rPr lang="en-JP" sz="2400" b="1" dirty="0">
                <a:solidFill>
                  <a:schemeClr val="tx2">
                    <a:lumMod val="75000"/>
                    <a:lumOff val="25000"/>
                  </a:schemeClr>
                </a:solidFill>
                <a:sym typeface="Wingdings" pitchFamily="2" charset="2"/>
              </a:rPr>
              <a:t>Did</a:t>
            </a:r>
            <a:r>
              <a:rPr lang="en-JP" sz="2400" dirty="0">
                <a:sym typeface="Wingdings" pitchFamily="2" charset="2"/>
              </a:rPr>
              <a:t> you </a:t>
            </a:r>
            <a:r>
              <a:rPr lang="en-JP" sz="2400" dirty="0">
                <a:solidFill>
                  <a:schemeClr val="tx2">
                    <a:lumMod val="75000"/>
                    <a:lumOff val="25000"/>
                  </a:schemeClr>
                </a:solidFill>
                <a:sym typeface="Wingdings" pitchFamily="2" charset="2"/>
              </a:rPr>
              <a:t>do</a:t>
            </a:r>
            <a:r>
              <a:rPr lang="en-JP" sz="2400" dirty="0">
                <a:sym typeface="Wingdings" pitchFamily="2" charset="2"/>
              </a:rPr>
              <a:t> your homework?</a:t>
            </a:r>
          </a:p>
          <a:p>
            <a:pPr lvl="1"/>
            <a:r>
              <a:rPr lang="en-JP" sz="2400" dirty="0">
                <a:sym typeface="Wingdings" pitchFamily="2" charset="2"/>
              </a:rPr>
              <a:t>She </a:t>
            </a:r>
            <a:r>
              <a:rPr lang="en-JP" sz="2400" dirty="0">
                <a:solidFill>
                  <a:schemeClr val="tx2">
                    <a:lumMod val="75000"/>
                    <a:lumOff val="25000"/>
                  </a:schemeClr>
                </a:solidFill>
                <a:sym typeface="Wingdings" pitchFamily="2" charset="2"/>
              </a:rPr>
              <a:t>works</a:t>
            </a:r>
            <a:r>
              <a:rPr lang="en-JP" sz="2400" dirty="0">
                <a:sym typeface="Wingdings" pitchFamily="2" charset="2"/>
              </a:rPr>
              <a:t> at the university.  </a:t>
            </a:r>
            <a:r>
              <a:rPr lang="en-JP" sz="2400" b="1" dirty="0">
                <a:solidFill>
                  <a:schemeClr val="tx2">
                    <a:lumMod val="75000"/>
                    <a:lumOff val="25000"/>
                  </a:schemeClr>
                </a:solidFill>
                <a:sym typeface="Wingdings" pitchFamily="2" charset="2"/>
              </a:rPr>
              <a:t>Does</a:t>
            </a:r>
            <a:r>
              <a:rPr lang="en-JP" sz="2400" dirty="0">
                <a:sym typeface="Wingdings" pitchFamily="2" charset="2"/>
              </a:rPr>
              <a:t> she </a:t>
            </a:r>
            <a:r>
              <a:rPr lang="en-JP" sz="2400" dirty="0">
                <a:solidFill>
                  <a:schemeClr val="tx2">
                    <a:lumMod val="75000"/>
                    <a:lumOff val="25000"/>
                  </a:schemeClr>
                </a:solidFill>
                <a:sym typeface="Wingdings" pitchFamily="2" charset="2"/>
              </a:rPr>
              <a:t>work</a:t>
            </a:r>
            <a:r>
              <a:rPr lang="en-JP" sz="2400" dirty="0">
                <a:sym typeface="Wingdings" pitchFamily="2" charset="2"/>
              </a:rPr>
              <a:t> at the university?</a:t>
            </a:r>
          </a:p>
          <a:p>
            <a:pPr lvl="1"/>
            <a:endParaRPr lang="en-JP" dirty="0"/>
          </a:p>
        </p:txBody>
      </p:sp>
      <p:pic>
        <p:nvPicPr>
          <p:cNvPr id="11" name="Graphic 10" descr="Add with solid fill">
            <a:extLst>
              <a:ext uri="{FF2B5EF4-FFF2-40B4-BE49-F238E27FC236}">
                <a16:creationId xmlns:a16="http://schemas.microsoft.com/office/drawing/2014/main" id="{44EC5CC3-01A3-9844-BAF1-DE672075C5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821476" y="5462430"/>
            <a:ext cx="189147" cy="189147"/>
          </a:xfrm>
          <a:prstGeom prst="rect">
            <a:avLst/>
          </a:prstGeom>
        </p:spPr>
      </p:pic>
      <p:pic>
        <p:nvPicPr>
          <p:cNvPr id="12" name="Graphic 11" descr="Add with solid fill">
            <a:extLst>
              <a:ext uri="{FF2B5EF4-FFF2-40B4-BE49-F238E27FC236}">
                <a16:creationId xmlns:a16="http://schemas.microsoft.com/office/drawing/2014/main" id="{22E1393D-AD9E-404A-BA16-2D91A5D835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838170" y="5990610"/>
            <a:ext cx="189147" cy="189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60488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070FF5-A7E9-224B-AC15-643651ED68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</a:t>
            </a:r>
            <a:r>
              <a:rPr lang="en-JP" dirty="0"/>
              <a:t>es-no questions - Intonation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244BC3-0244-2A48-A637-420DDFDAAF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874517"/>
            <a:ext cx="10178322" cy="4454364"/>
          </a:xfrm>
        </p:spPr>
        <p:txBody>
          <a:bodyPr>
            <a:normAutofit/>
          </a:bodyPr>
          <a:lstStyle/>
          <a:p>
            <a:r>
              <a:rPr lang="en-JP" sz="2400" dirty="0"/>
              <a:t>In English, we use rising      final intonation to mark yes-no questions.</a:t>
            </a:r>
          </a:p>
          <a:p>
            <a:pPr marL="0" indent="0">
              <a:buNone/>
            </a:pPr>
            <a:r>
              <a:rPr lang="en-JP" sz="2400" dirty="0"/>
              <a:t>Examples:</a:t>
            </a:r>
          </a:p>
          <a:p>
            <a:pPr lvl="1"/>
            <a:r>
              <a:rPr lang="en-JP" sz="2000" dirty="0"/>
              <a:t>Do you like pizza?</a:t>
            </a:r>
          </a:p>
          <a:p>
            <a:pPr lvl="1"/>
            <a:r>
              <a:rPr lang="en-JP" sz="2000" dirty="0"/>
              <a:t>Have you ever seen a ghost?</a:t>
            </a:r>
          </a:p>
          <a:p>
            <a:pPr lvl="1"/>
            <a:r>
              <a:rPr lang="en-JP" sz="2000" dirty="0"/>
              <a:t>Are there humans living on another planet?</a:t>
            </a:r>
          </a:p>
          <a:p>
            <a:pPr lvl="1"/>
            <a:endParaRPr lang="en-JP" sz="2000" dirty="0"/>
          </a:p>
          <a:p>
            <a:r>
              <a:rPr lang="en-JP" sz="2400" dirty="0"/>
              <a:t>We also use this intonation for casual or surprised yes-no questions:</a:t>
            </a:r>
          </a:p>
          <a:p>
            <a:pPr lvl="1"/>
            <a:r>
              <a:rPr lang="en-JP" sz="2000" dirty="0"/>
              <a:t>You’re quitting your job tomorrow?</a:t>
            </a:r>
          </a:p>
          <a:p>
            <a:pPr lvl="1"/>
            <a:r>
              <a:rPr lang="en-JP" sz="2000" dirty="0"/>
              <a:t>You want me to give a speech? </a:t>
            </a:r>
          </a:p>
        </p:txBody>
      </p:sp>
      <p:sp>
        <p:nvSpPr>
          <p:cNvPr id="4" name="Up Arrow 3">
            <a:extLst>
              <a:ext uri="{FF2B5EF4-FFF2-40B4-BE49-F238E27FC236}">
                <a16:creationId xmlns:a16="http://schemas.microsoft.com/office/drawing/2014/main" id="{5D8636D0-11F7-FD40-84D4-D239AF477218}"/>
              </a:ext>
            </a:extLst>
          </p:cNvPr>
          <p:cNvSpPr/>
          <p:nvPr/>
        </p:nvSpPr>
        <p:spPr>
          <a:xfrm>
            <a:off x="4495226" y="1889638"/>
            <a:ext cx="297950" cy="34675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sp>
        <p:nvSpPr>
          <p:cNvPr id="5" name="Up Arrow 4">
            <a:extLst>
              <a:ext uri="{FF2B5EF4-FFF2-40B4-BE49-F238E27FC236}">
                <a16:creationId xmlns:a16="http://schemas.microsoft.com/office/drawing/2014/main" id="{AFE02912-FD41-044B-A3E9-38E7A6A7E894}"/>
              </a:ext>
            </a:extLst>
          </p:cNvPr>
          <p:cNvSpPr/>
          <p:nvPr/>
        </p:nvSpPr>
        <p:spPr>
          <a:xfrm>
            <a:off x="4948274" y="3234603"/>
            <a:ext cx="297950" cy="34675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sp>
        <p:nvSpPr>
          <p:cNvPr id="6" name="Up Arrow 5">
            <a:extLst>
              <a:ext uri="{FF2B5EF4-FFF2-40B4-BE49-F238E27FC236}">
                <a16:creationId xmlns:a16="http://schemas.microsoft.com/office/drawing/2014/main" id="{132594C3-C796-654F-973C-C2DA40F45AB1}"/>
              </a:ext>
            </a:extLst>
          </p:cNvPr>
          <p:cNvSpPr/>
          <p:nvPr/>
        </p:nvSpPr>
        <p:spPr>
          <a:xfrm>
            <a:off x="3910233" y="2826813"/>
            <a:ext cx="297950" cy="34675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sp>
        <p:nvSpPr>
          <p:cNvPr id="7" name="Up Arrow 6">
            <a:extLst>
              <a:ext uri="{FF2B5EF4-FFF2-40B4-BE49-F238E27FC236}">
                <a16:creationId xmlns:a16="http://schemas.microsoft.com/office/drawing/2014/main" id="{E0B73F9D-290A-E940-9C46-1BA91A3AA94B}"/>
              </a:ext>
            </a:extLst>
          </p:cNvPr>
          <p:cNvSpPr/>
          <p:nvPr/>
        </p:nvSpPr>
        <p:spPr>
          <a:xfrm>
            <a:off x="6496832" y="3668442"/>
            <a:ext cx="297950" cy="34675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sp>
        <p:nvSpPr>
          <p:cNvPr id="8" name="Up Arrow 7">
            <a:extLst>
              <a:ext uri="{FF2B5EF4-FFF2-40B4-BE49-F238E27FC236}">
                <a16:creationId xmlns:a16="http://schemas.microsoft.com/office/drawing/2014/main" id="{92B49973-7845-464D-AB14-9D5E8FCDE829}"/>
              </a:ext>
            </a:extLst>
          </p:cNvPr>
          <p:cNvSpPr/>
          <p:nvPr/>
        </p:nvSpPr>
        <p:spPr>
          <a:xfrm>
            <a:off x="5665352" y="5021097"/>
            <a:ext cx="297950" cy="34675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sp>
        <p:nvSpPr>
          <p:cNvPr id="9" name="Up Arrow 8">
            <a:extLst>
              <a:ext uri="{FF2B5EF4-FFF2-40B4-BE49-F238E27FC236}">
                <a16:creationId xmlns:a16="http://schemas.microsoft.com/office/drawing/2014/main" id="{5297BFDC-AD3B-974E-820A-2C41B82DE4B9}"/>
              </a:ext>
            </a:extLst>
          </p:cNvPr>
          <p:cNvSpPr/>
          <p:nvPr/>
        </p:nvSpPr>
        <p:spPr>
          <a:xfrm>
            <a:off x="5206534" y="5457297"/>
            <a:ext cx="297950" cy="34675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pic>
        <p:nvPicPr>
          <p:cNvPr id="11" name="Audio Recording Oct 8, 2021 16:29:49" descr="Audio Recording Oct 8, 2021 16:29:49">
            <a:hlinkClick r:id="" action="ppaction://media"/>
            <a:extLst>
              <a:ext uri="{FF2B5EF4-FFF2-40B4-BE49-F238E27FC236}">
                <a16:creationId xmlns:a16="http://schemas.microsoft.com/office/drawing/2014/main" id="{33CCD021-FD29-4A4E-AED1-0E602F23B36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2"/>
          <a:stretch>
            <a:fillRect/>
          </a:stretch>
        </p:blipFill>
        <p:spPr>
          <a:xfrm>
            <a:off x="1058482" y="2635007"/>
            <a:ext cx="599596" cy="599596"/>
          </a:xfrm>
          <a:prstGeom prst="rect">
            <a:avLst/>
          </a:prstGeom>
        </p:spPr>
      </p:pic>
      <p:pic>
        <p:nvPicPr>
          <p:cNvPr id="12" name="Audio Recording Oct 8, 2021 16:30:04" descr="Audio Recording Oct 8, 2021 16:30:04">
            <a:hlinkClick r:id="" action="ppaction://media"/>
            <a:extLst>
              <a:ext uri="{FF2B5EF4-FFF2-40B4-BE49-F238E27FC236}">
                <a16:creationId xmlns:a16="http://schemas.microsoft.com/office/drawing/2014/main" id="{9424BCCB-66E3-1F4D-BDE9-712A7218AF07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12"/>
          <a:stretch>
            <a:fillRect/>
          </a:stretch>
        </p:blipFill>
        <p:spPr>
          <a:xfrm>
            <a:off x="1058482" y="3196968"/>
            <a:ext cx="599596" cy="599596"/>
          </a:xfrm>
          <a:prstGeom prst="rect">
            <a:avLst/>
          </a:prstGeom>
        </p:spPr>
      </p:pic>
      <p:pic>
        <p:nvPicPr>
          <p:cNvPr id="14" name="Audio Recording Oct 8, 2021 16:30:56" descr="Audio Recording Oct 8, 2021 16:30:56">
            <a:hlinkClick r:id="" action="ppaction://media"/>
            <a:extLst>
              <a:ext uri="{FF2B5EF4-FFF2-40B4-BE49-F238E27FC236}">
                <a16:creationId xmlns:a16="http://schemas.microsoft.com/office/drawing/2014/main" id="{B747FC93-A682-2447-9A6D-5A9651F7801E}"/>
              </a:ext>
            </a:extLst>
          </p:cNvPr>
          <p:cNvPicPr>
            <a:picLocks noChangeAspect="1"/>
          </p:cNvPicPr>
          <p:nvPr>
            <a:audioFile r:link="rId6"/>
            <p:extLst>
              <p:ext uri="{DAA4B4D4-6D71-4841-9C94-3DE7FCFB9230}">
                <p14:media xmlns:p14="http://schemas.microsoft.com/office/powerpoint/2010/main" r:embed="rId5"/>
              </p:ext>
            </p:extLst>
          </p:nvPr>
        </p:nvPicPr>
        <p:blipFill>
          <a:blip r:embed="rId12"/>
          <a:stretch>
            <a:fillRect/>
          </a:stretch>
        </p:blipFill>
        <p:spPr>
          <a:xfrm>
            <a:off x="1058482" y="4894675"/>
            <a:ext cx="599596" cy="599596"/>
          </a:xfrm>
          <a:prstGeom prst="rect">
            <a:avLst/>
          </a:prstGeom>
        </p:spPr>
      </p:pic>
      <p:pic>
        <p:nvPicPr>
          <p:cNvPr id="15" name="Audio Recording Oct 8, 2021 16:31:17" descr="Audio Recording Oct 8, 2021 16:31:17">
            <a:hlinkClick r:id="" action="ppaction://media"/>
            <a:extLst>
              <a:ext uri="{FF2B5EF4-FFF2-40B4-BE49-F238E27FC236}">
                <a16:creationId xmlns:a16="http://schemas.microsoft.com/office/drawing/2014/main" id="{64ED8348-E4EF-1744-B8E2-E27559007EDE}"/>
              </a:ext>
            </a:extLst>
          </p:cNvPr>
          <p:cNvPicPr>
            <a:picLocks noChangeAspect="1"/>
          </p:cNvPicPr>
          <p:nvPr>
            <a:audioFile r:link="rId8"/>
            <p:extLst>
              <p:ext uri="{DAA4B4D4-6D71-4841-9C94-3DE7FCFB9230}">
                <p14:media xmlns:p14="http://schemas.microsoft.com/office/powerpoint/2010/main" r:embed="rId7"/>
              </p:ext>
            </p:extLst>
          </p:nvPr>
        </p:nvPicPr>
        <p:blipFill>
          <a:blip r:embed="rId12"/>
          <a:stretch>
            <a:fillRect/>
          </a:stretch>
        </p:blipFill>
        <p:spPr>
          <a:xfrm>
            <a:off x="1058482" y="5387669"/>
            <a:ext cx="599596" cy="599596"/>
          </a:xfrm>
          <a:prstGeom prst="rect">
            <a:avLst/>
          </a:prstGeom>
        </p:spPr>
      </p:pic>
      <p:pic>
        <p:nvPicPr>
          <p:cNvPr id="16" name="Audio Recording Oct 8, 2021 17:00:00" descr="Audio Recording Oct 8, 2021 17:00:00">
            <a:hlinkClick r:id="" action="ppaction://media"/>
            <a:extLst>
              <a:ext uri="{FF2B5EF4-FFF2-40B4-BE49-F238E27FC236}">
                <a16:creationId xmlns:a16="http://schemas.microsoft.com/office/drawing/2014/main" id="{8313CD94-1C3E-4946-8667-2A69CD095FDA}"/>
              </a:ext>
            </a:extLst>
          </p:cNvPr>
          <p:cNvPicPr>
            <a:picLocks noChangeAspect="1"/>
          </p:cNvPicPr>
          <p:nvPr>
            <a:audioFile r:link="rId10"/>
            <p:extLst>
              <p:ext uri="{DAA4B4D4-6D71-4841-9C94-3DE7FCFB9230}">
                <p14:media xmlns:p14="http://schemas.microsoft.com/office/powerpoint/2010/main" r:embed="rId9"/>
              </p:ext>
            </p:extLst>
          </p:nvPr>
        </p:nvPicPr>
        <p:blipFill>
          <a:blip r:embed="rId12"/>
          <a:stretch>
            <a:fillRect/>
          </a:stretch>
        </p:blipFill>
        <p:spPr>
          <a:xfrm>
            <a:off x="1058482" y="3714796"/>
            <a:ext cx="600797" cy="600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4294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008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3392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4" dur="3648" fill="hold"/>
                                        <p:tgtEl>
                                          <p:spTgt spid="1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3328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2" dur="3904" fill="hold"/>
                                        <p:tgtEl>
                                          <p:spTgt spid="1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2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  <p:audio>
              <p:cMediaNode vol="80000">
                <p:cTn id="2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  <p:audio>
              <p:cMediaNode vol="80000">
                <p:cTn id="2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"/>
                </p:tgtEl>
              </p:cMediaNode>
            </p:audio>
            <p:audio>
              <p:cMediaNode vol="80000">
                <p:cTn id="2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5"/>
                </p:tgtEl>
              </p:cMediaNode>
            </p:audio>
            <p:audio>
              <p:cMediaNode vol="80000">
                <p:cTn id="2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6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B611-6640-7F48-BE89-4D3826B481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</a:t>
            </a:r>
            <a:r>
              <a:rPr lang="en-JP" dirty="0"/>
              <a:t>h-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C814B4-806C-7940-BBA0-B478D3766A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713027"/>
            <a:ext cx="10178322" cy="4762588"/>
          </a:xfrm>
        </p:spPr>
        <p:txBody>
          <a:bodyPr>
            <a:normAutofit/>
          </a:bodyPr>
          <a:lstStyle/>
          <a:p>
            <a:r>
              <a:rPr lang="en-JP" sz="2400" dirty="0"/>
              <a:t>The grammar of wh-questions is not too difficult after you understand yes-no questions. To make a wh-question, the first step is to make a yes-no question: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JP" sz="2000" dirty="0"/>
              <a:t>You want to go to AQUAS tomorrow. </a:t>
            </a:r>
            <a:r>
              <a:rPr lang="en-JP" sz="2000" dirty="0">
                <a:sym typeface="Wingdings" pitchFamily="2" charset="2"/>
              </a:rPr>
              <a:t> </a:t>
            </a:r>
            <a:r>
              <a:rPr lang="en-JP" sz="2000" b="1" dirty="0">
                <a:solidFill>
                  <a:schemeClr val="tx2">
                    <a:lumMod val="75000"/>
                    <a:lumOff val="25000"/>
                  </a:schemeClr>
                </a:solidFill>
                <a:sym typeface="Wingdings" pitchFamily="2" charset="2"/>
              </a:rPr>
              <a:t>Do</a:t>
            </a:r>
            <a:r>
              <a:rPr lang="en-JP" sz="2000" dirty="0">
                <a:sym typeface="Wingdings" pitchFamily="2" charset="2"/>
              </a:rPr>
              <a:t> you want to go to AQUAS tomorrow?</a:t>
            </a:r>
          </a:p>
          <a:p>
            <a:pPr marL="457200" lvl="1" indent="0">
              <a:buNone/>
            </a:pPr>
            <a:endParaRPr lang="en-JP" dirty="0">
              <a:sym typeface="Wingdings" pitchFamily="2" charset="2"/>
            </a:endParaRPr>
          </a:p>
          <a:p>
            <a:r>
              <a:rPr lang="en-JP" sz="2400" dirty="0">
                <a:sym typeface="Wingdings" pitchFamily="2" charset="2"/>
              </a:rPr>
              <a:t>The second step is to change </a:t>
            </a:r>
            <a:r>
              <a:rPr lang="en-JP" sz="2400" b="1" dirty="0">
                <a:solidFill>
                  <a:schemeClr val="accent1">
                    <a:lumMod val="50000"/>
                  </a:schemeClr>
                </a:solidFill>
                <a:sym typeface="Wingdings" pitchFamily="2" charset="2"/>
              </a:rPr>
              <a:t>one piece of information</a:t>
            </a:r>
            <a:r>
              <a:rPr lang="en-JP" sz="2400" dirty="0">
                <a:solidFill>
                  <a:schemeClr val="accent1">
                    <a:lumMod val="50000"/>
                  </a:schemeClr>
                </a:solidFill>
                <a:sym typeface="Wingdings" pitchFamily="2" charset="2"/>
              </a:rPr>
              <a:t> </a:t>
            </a:r>
            <a:r>
              <a:rPr lang="en-JP" sz="2400" dirty="0">
                <a:sym typeface="Wingdings" pitchFamily="2" charset="2"/>
              </a:rPr>
              <a:t>into </a:t>
            </a:r>
            <a:r>
              <a:rPr lang="en-JP" sz="2400" b="1" dirty="0">
                <a:solidFill>
                  <a:schemeClr val="accent1">
                    <a:lumMod val="50000"/>
                  </a:schemeClr>
                </a:solidFill>
                <a:sym typeface="Wingdings" pitchFamily="2" charset="2"/>
              </a:rPr>
              <a:t>a question word</a:t>
            </a:r>
            <a:r>
              <a:rPr lang="en-JP" sz="2400" dirty="0">
                <a:sym typeface="Wingdings" pitchFamily="2" charset="2"/>
              </a:rPr>
              <a:t>.</a:t>
            </a:r>
          </a:p>
          <a:p>
            <a:pPr marL="800100" lvl="1" indent="-342900">
              <a:buFont typeface="+mj-lt"/>
              <a:buAutoNum type="arabicPeriod" startAt="2"/>
            </a:pPr>
            <a:r>
              <a:rPr lang="en-JP" sz="2000" dirty="0"/>
              <a:t>Do you want to go </a:t>
            </a:r>
            <a:r>
              <a:rPr lang="en-JP" sz="2000" b="1" dirty="0">
                <a:solidFill>
                  <a:schemeClr val="accent1">
                    <a:lumMod val="50000"/>
                  </a:schemeClr>
                </a:solidFill>
              </a:rPr>
              <a:t>to AQUAS </a:t>
            </a:r>
            <a:r>
              <a:rPr lang="en-JP" sz="2000" dirty="0"/>
              <a:t>tomorrow? </a:t>
            </a:r>
            <a:r>
              <a:rPr lang="en-JP" sz="2000" dirty="0">
                <a:sym typeface="Wingdings" pitchFamily="2" charset="2"/>
              </a:rPr>
              <a:t> </a:t>
            </a:r>
            <a:r>
              <a:rPr lang="en-JP" sz="2000" b="1" dirty="0">
                <a:solidFill>
                  <a:schemeClr val="accent1">
                    <a:lumMod val="50000"/>
                  </a:schemeClr>
                </a:solidFill>
                <a:sym typeface="Wingdings" pitchFamily="2" charset="2"/>
              </a:rPr>
              <a:t>Where</a:t>
            </a:r>
            <a:r>
              <a:rPr lang="en-JP" sz="2000" dirty="0">
                <a:sym typeface="Wingdings" pitchFamily="2" charset="2"/>
              </a:rPr>
              <a:t> do you want to go tomorrow?</a:t>
            </a:r>
          </a:p>
          <a:p>
            <a:pPr marL="457200" lvl="1" indent="0">
              <a:buNone/>
            </a:pPr>
            <a:r>
              <a:rPr lang="en-JP" sz="2000" dirty="0">
                <a:sym typeface="Wingdings" pitchFamily="2" charset="2"/>
              </a:rPr>
              <a:t>OR</a:t>
            </a:r>
          </a:p>
          <a:p>
            <a:pPr marL="800100" lvl="1" indent="-342900">
              <a:buFont typeface="+mj-lt"/>
              <a:buAutoNum type="arabicPeriod" startAt="2"/>
            </a:pPr>
            <a:r>
              <a:rPr lang="en-JP" sz="2000" dirty="0">
                <a:sym typeface="Wingdings" pitchFamily="2" charset="2"/>
              </a:rPr>
              <a:t>Do you want to go to AQUAS </a:t>
            </a:r>
            <a:r>
              <a:rPr lang="en-JP" sz="2000" b="1" dirty="0">
                <a:solidFill>
                  <a:schemeClr val="accent1">
                    <a:lumMod val="50000"/>
                  </a:schemeClr>
                </a:solidFill>
                <a:sym typeface="Wingdings" pitchFamily="2" charset="2"/>
              </a:rPr>
              <a:t>tomorrow</a:t>
            </a:r>
            <a:r>
              <a:rPr lang="en-JP" sz="2000" dirty="0">
                <a:sym typeface="Wingdings" pitchFamily="2" charset="2"/>
              </a:rPr>
              <a:t>?  </a:t>
            </a:r>
            <a:r>
              <a:rPr lang="en-JP" sz="2000" b="1" dirty="0">
                <a:solidFill>
                  <a:schemeClr val="accent1">
                    <a:lumMod val="50000"/>
                  </a:schemeClr>
                </a:solidFill>
                <a:sym typeface="Wingdings" pitchFamily="2" charset="2"/>
              </a:rPr>
              <a:t>When</a:t>
            </a:r>
            <a:r>
              <a:rPr lang="en-JP" sz="2000" b="1" dirty="0">
                <a:sym typeface="Wingdings" pitchFamily="2" charset="2"/>
              </a:rPr>
              <a:t> </a:t>
            </a:r>
            <a:r>
              <a:rPr lang="en-JP" sz="2000" dirty="0">
                <a:sym typeface="Wingdings" pitchFamily="2" charset="2"/>
              </a:rPr>
              <a:t>do you want to go to AQUAS?</a:t>
            </a:r>
          </a:p>
          <a:p>
            <a:pPr marL="457200" lvl="1" indent="0">
              <a:buNone/>
            </a:pPr>
            <a:r>
              <a:rPr lang="en-JP" sz="2000" dirty="0">
                <a:sym typeface="Wingdings" pitchFamily="2" charset="2"/>
              </a:rPr>
              <a:t>OR</a:t>
            </a:r>
          </a:p>
          <a:p>
            <a:pPr marL="800100" lvl="1" indent="-342900">
              <a:buFont typeface="+mj-lt"/>
              <a:buAutoNum type="arabicPeriod" startAt="2"/>
            </a:pPr>
            <a:r>
              <a:rPr lang="en-JP" sz="2000" dirty="0">
                <a:sym typeface="Wingdings" pitchFamily="2" charset="2"/>
              </a:rPr>
              <a:t>Do you want </a:t>
            </a:r>
            <a:r>
              <a:rPr lang="en-JP" sz="2000" b="1" dirty="0">
                <a:solidFill>
                  <a:schemeClr val="accent1">
                    <a:lumMod val="50000"/>
                  </a:schemeClr>
                </a:solidFill>
                <a:sym typeface="Wingdings" pitchFamily="2" charset="2"/>
              </a:rPr>
              <a:t>to go to AQUAS </a:t>
            </a:r>
            <a:r>
              <a:rPr lang="en-JP" sz="2000" dirty="0">
                <a:sym typeface="Wingdings" pitchFamily="2" charset="2"/>
              </a:rPr>
              <a:t>tomorrow?  </a:t>
            </a:r>
            <a:r>
              <a:rPr lang="en-JP" sz="2000" b="1" dirty="0">
                <a:solidFill>
                  <a:schemeClr val="accent1">
                    <a:lumMod val="50000"/>
                  </a:schemeClr>
                </a:solidFill>
                <a:sym typeface="Wingdings" pitchFamily="2" charset="2"/>
              </a:rPr>
              <a:t>What</a:t>
            </a:r>
            <a:r>
              <a:rPr lang="en-JP" sz="2000" b="1" dirty="0">
                <a:sym typeface="Wingdings" pitchFamily="2" charset="2"/>
              </a:rPr>
              <a:t> </a:t>
            </a:r>
            <a:r>
              <a:rPr lang="en-JP" sz="2000" dirty="0">
                <a:sym typeface="Wingdings" pitchFamily="2" charset="2"/>
              </a:rPr>
              <a:t>do you want </a:t>
            </a:r>
            <a:r>
              <a:rPr lang="en-JP" sz="2000" dirty="0">
                <a:solidFill>
                  <a:schemeClr val="accent1">
                    <a:lumMod val="50000"/>
                  </a:schemeClr>
                </a:solidFill>
                <a:sym typeface="Wingdings" pitchFamily="2" charset="2"/>
              </a:rPr>
              <a:t>to do </a:t>
            </a:r>
            <a:r>
              <a:rPr lang="en-JP" sz="2000" dirty="0">
                <a:sym typeface="Wingdings" pitchFamily="2" charset="2"/>
              </a:rPr>
              <a:t>tomorrow?</a:t>
            </a:r>
          </a:p>
        </p:txBody>
      </p:sp>
    </p:spTree>
    <p:extLst>
      <p:ext uri="{BB962C8B-B14F-4D97-AF65-F5344CB8AC3E}">
        <p14:creationId xmlns:p14="http://schemas.microsoft.com/office/powerpoint/2010/main" val="40498393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B611-6640-7F48-BE89-4D3826B481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</a:t>
            </a:r>
            <a:r>
              <a:rPr lang="en-JP" dirty="0"/>
              <a:t>h- Questions - Intonation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C814B4-806C-7940-BBA0-B478D3766A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772434"/>
            <a:ext cx="10178322" cy="4803729"/>
          </a:xfrm>
        </p:spPr>
        <p:txBody>
          <a:bodyPr>
            <a:normAutofit/>
          </a:bodyPr>
          <a:lstStyle/>
          <a:p>
            <a:r>
              <a:rPr lang="en-JP" sz="2400" dirty="0"/>
              <a:t>In English, we use falling     final intonation to mark wh- questions. </a:t>
            </a:r>
          </a:p>
          <a:p>
            <a:pPr marL="0" indent="0">
              <a:buNone/>
            </a:pPr>
            <a:r>
              <a:rPr lang="en-JP" sz="2400" dirty="0"/>
              <a:t>Examples:</a:t>
            </a:r>
            <a:endParaRPr lang="en-JP" sz="2200" dirty="0"/>
          </a:p>
          <a:p>
            <a:pPr lvl="1"/>
            <a:r>
              <a:rPr lang="en-JP" sz="2200" dirty="0"/>
              <a:t>Where is your brother?</a:t>
            </a:r>
          </a:p>
          <a:p>
            <a:pPr lvl="1"/>
            <a:r>
              <a:rPr lang="en-JP" sz="2200" dirty="0"/>
              <a:t>How old are you?</a:t>
            </a:r>
          </a:p>
          <a:p>
            <a:pPr lvl="1"/>
            <a:r>
              <a:rPr lang="en-JP" sz="2200" dirty="0"/>
              <a:t>When is the next train coming?</a:t>
            </a:r>
          </a:p>
          <a:p>
            <a:pPr lvl="1"/>
            <a:endParaRPr lang="en-JP" sz="2200" dirty="0"/>
          </a:p>
          <a:p>
            <a:r>
              <a:rPr lang="en-JP" sz="2400" dirty="0"/>
              <a:t>This is the same sentence intonation as statements.</a:t>
            </a:r>
          </a:p>
          <a:p>
            <a:pPr lvl="1"/>
            <a:r>
              <a:rPr lang="en-JP" sz="2200" dirty="0"/>
              <a:t>Your brother is at home.</a:t>
            </a:r>
          </a:p>
          <a:p>
            <a:pPr lvl="1"/>
            <a:r>
              <a:rPr lang="en-JP" sz="2200" dirty="0"/>
              <a:t>I am 37 years old.</a:t>
            </a:r>
          </a:p>
          <a:p>
            <a:pPr lvl="1"/>
            <a:r>
              <a:rPr lang="en-JP" sz="2200" dirty="0"/>
              <a:t>The next train is at 17:30.</a:t>
            </a:r>
          </a:p>
        </p:txBody>
      </p:sp>
      <p:sp>
        <p:nvSpPr>
          <p:cNvPr id="4" name="Up Arrow 3">
            <a:extLst>
              <a:ext uri="{FF2B5EF4-FFF2-40B4-BE49-F238E27FC236}">
                <a16:creationId xmlns:a16="http://schemas.microsoft.com/office/drawing/2014/main" id="{A124D9E9-E933-2C49-A185-2C8288C3C225}"/>
              </a:ext>
            </a:extLst>
          </p:cNvPr>
          <p:cNvSpPr/>
          <p:nvPr/>
        </p:nvSpPr>
        <p:spPr>
          <a:xfrm rot="10800000">
            <a:off x="4515774" y="1854628"/>
            <a:ext cx="297950" cy="34675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sp>
        <p:nvSpPr>
          <p:cNvPr id="5" name="Up Arrow 4">
            <a:extLst>
              <a:ext uri="{FF2B5EF4-FFF2-40B4-BE49-F238E27FC236}">
                <a16:creationId xmlns:a16="http://schemas.microsoft.com/office/drawing/2014/main" id="{80B02587-74D1-A34C-8532-181A63A96949}"/>
              </a:ext>
            </a:extLst>
          </p:cNvPr>
          <p:cNvSpPr/>
          <p:nvPr/>
        </p:nvSpPr>
        <p:spPr>
          <a:xfrm rot="10800000">
            <a:off x="4061998" y="3229653"/>
            <a:ext cx="297950" cy="34675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sp>
        <p:nvSpPr>
          <p:cNvPr id="6" name="Up Arrow 5">
            <a:extLst>
              <a:ext uri="{FF2B5EF4-FFF2-40B4-BE49-F238E27FC236}">
                <a16:creationId xmlns:a16="http://schemas.microsoft.com/office/drawing/2014/main" id="{C0378897-4F82-9942-B736-C0D76C17FE2D}"/>
              </a:ext>
            </a:extLst>
          </p:cNvPr>
          <p:cNvSpPr/>
          <p:nvPr/>
        </p:nvSpPr>
        <p:spPr>
          <a:xfrm rot="10800000">
            <a:off x="4798593" y="2742057"/>
            <a:ext cx="297950" cy="34675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sp>
        <p:nvSpPr>
          <p:cNvPr id="7" name="Up Arrow 6">
            <a:extLst>
              <a:ext uri="{FF2B5EF4-FFF2-40B4-BE49-F238E27FC236}">
                <a16:creationId xmlns:a16="http://schemas.microsoft.com/office/drawing/2014/main" id="{03710D83-5309-FF48-9CCF-F0880FF445BA}"/>
              </a:ext>
            </a:extLst>
          </p:cNvPr>
          <p:cNvSpPr/>
          <p:nvPr/>
        </p:nvSpPr>
        <p:spPr>
          <a:xfrm rot="10800000">
            <a:off x="5623670" y="3693865"/>
            <a:ext cx="297950" cy="34675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pic>
        <p:nvPicPr>
          <p:cNvPr id="8" name="Audio Recording Oct 8, 2021 16:32:05" descr="Audio Recording Oct 8, 2021 16:32:05">
            <a:hlinkClick r:id="" action="ppaction://media"/>
            <a:extLst>
              <a:ext uri="{FF2B5EF4-FFF2-40B4-BE49-F238E27FC236}">
                <a16:creationId xmlns:a16="http://schemas.microsoft.com/office/drawing/2014/main" id="{8B7A158B-2A8F-F042-9E22-B740A4C4F0E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4"/>
          <a:stretch>
            <a:fillRect/>
          </a:stretch>
        </p:blipFill>
        <p:spPr>
          <a:xfrm>
            <a:off x="1064314" y="2657959"/>
            <a:ext cx="591628" cy="591628"/>
          </a:xfrm>
          <a:prstGeom prst="rect">
            <a:avLst/>
          </a:prstGeom>
        </p:spPr>
      </p:pic>
      <p:pic>
        <p:nvPicPr>
          <p:cNvPr id="9" name="Audio Recording Oct 8, 2021 16:32:20" descr="Audio Recording Oct 8, 2021 16:32:20">
            <a:hlinkClick r:id="" action="ppaction://media"/>
            <a:extLst>
              <a:ext uri="{FF2B5EF4-FFF2-40B4-BE49-F238E27FC236}">
                <a16:creationId xmlns:a16="http://schemas.microsoft.com/office/drawing/2014/main" id="{BE2528D2-7EA2-6841-BCCA-D70DCF9B5B88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14"/>
          <a:stretch>
            <a:fillRect/>
          </a:stretch>
        </p:blipFill>
        <p:spPr>
          <a:xfrm>
            <a:off x="1064314" y="3229653"/>
            <a:ext cx="585813" cy="585813"/>
          </a:xfrm>
          <a:prstGeom prst="rect">
            <a:avLst/>
          </a:prstGeom>
        </p:spPr>
      </p:pic>
      <p:pic>
        <p:nvPicPr>
          <p:cNvPr id="10" name="Audio Recording Oct 8, 2021 16:32:41" descr="Audio Recording Oct 8, 2021 16:32:41">
            <a:hlinkClick r:id="" action="ppaction://media"/>
            <a:extLst>
              <a:ext uri="{FF2B5EF4-FFF2-40B4-BE49-F238E27FC236}">
                <a16:creationId xmlns:a16="http://schemas.microsoft.com/office/drawing/2014/main" id="{B538E7DF-EB8A-F74C-9B79-6D1F4EA6B228}"/>
              </a:ext>
            </a:extLst>
          </p:cNvPr>
          <p:cNvPicPr>
            <a:picLocks noChangeAspect="1"/>
          </p:cNvPicPr>
          <p:nvPr>
            <a:audioFile r:link="rId6"/>
            <p:extLst>
              <p:ext uri="{DAA4B4D4-6D71-4841-9C94-3DE7FCFB9230}">
                <p14:media xmlns:p14="http://schemas.microsoft.com/office/powerpoint/2010/main" r:embed="rId5"/>
              </p:ext>
            </p:extLst>
          </p:nvPr>
        </p:nvPicPr>
        <p:blipFill>
          <a:blip r:embed="rId14"/>
          <a:stretch>
            <a:fillRect/>
          </a:stretch>
        </p:blipFill>
        <p:spPr>
          <a:xfrm>
            <a:off x="1064314" y="3779426"/>
            <a:ext cx="585813" cy="585813"/>
          </a:xfrm>
          <a:prstGeom prst="rect">
            <a:avLst/>
          </a:prstGeom>
        </p:spPr>
      </p:pic>
      <p:pic>
        <p:nvPicPr>
          <p:cNvPr id="11" name="Audio Recording Oct 8, 2021 16:33:14" descr="Audio Recording Oct 8, 2021 16:33:14">
            <a:hlinkClick r:id="" action="ppaction://media"/>
            <a:extLst>
              <a:ext uri="{FF2B5EF4-FFF2-40B4-BE49-F238E27FC236}">
                <a16:creationId xmlns:a16="http://schemas.microsoft.com/office/drawing/2014/main" id="{7A9796B3-BF5F-F140-9976-E84F678C9C44}"/>
              </a:ext>
            </a:extLst>
          </p:cNvPr>
          <p:cNvPicPr>
            <a:picLocks noChangeAspect="1"/>
          </p:cNvPicPr>
          <p:nvPr>
            <a:audioFile r:link="rId8"/>
            <p:extLst>
              <p:ext uri="{DAA4B4D4-6D71-4841-9C94-3DE7FCFB9230}">
                <p14:media xmlns:p14="http://schemas.microsoft.com/office/powerpoint/2010/main" r:embed="rId7"/>
              </p:ext>
            </p:extLst>
          </p:nvPr>
        </p:nvPicPr>
        <p:blipFill>
          <a:blip r:embed="rId14"/>
          <a:stretch>
            <a:fillRect/>
          </a:stretch>
        </p:blipFill>
        <p:spPr>
          <a:xfrm>
            <a:off x="1072665" y="4983484"/>
            <a:ext cx="585813" cy="585813"/>
          </a:xfrm>
          <a:prstGeom prst="rect">
            <a:avLst/>
          </a:prstGeom>
        </p:spPr>
      </p:pic>
      <p:pic>
        <p:nvPicPr>
          <p:cNvPr id="12" name="Audio Recording Oct 8, 2021 16:33:35" descr="Audio Recording Oct 8, 2021 16:33:35">
            <a:hlinkClick r:id="" action="ppaction://media"/>
            <a:extLst>
              <a:ext uri="{FF2B5EF4-FFF2-40B4-BE49-F238E27FC236}">
                <a16:creationId xmlns:a16="http://schemas.microsoft.com/office/drawing/2014/main" id="{8485133C-B599-634D-9D80-AC6C6E8FA243}"/>
              </a:ext>
            </a:extLst>
          </p:cNvPr>
          <p:cNvPicPr>
            <a:picLocks noChangeAspect="1"/>
          </p:cNvPicPr>
          <p:nvPr>
            <a:audioFile r:link="rId10"/>
            <p:extLst>
              <p:ext uri="{DAA4B4D4-6D71-4841-9C94-3DE7FCFB9230}">
                <p14:media xmlns:p14="http://schemas.microsoft.com/office/powerpoint/2010/main" r:embed="rId9"/>
              </p:ext>
            </p:extLst>
          </p:nvPr>
        </p:nvPicPr>
        <p:blipFill>
          <a:blip r:embed="rId14"/>
          <a:stretch>
            <a:fillRect/>
          </a:stretch>
        </p:blipFill>
        <p:spPr>
          <a:xfrm>
            <a:off x="1064314" y="5513323"/>
            <a:ext cx="585813" cy="585813"/>
          </a:xfrm>
          <a:prstGeom prst="rect">
            <a:avLst/>
          </a:prstGeom>
        </p:spPr>
      </p:pic>
      <p:pic>
        <p:nvPicPr>
          <p:cNvPr id="13" name="Audio Recording Oct 8, 2021 16:33:51" descr="Audio Recording Oct 8, 2021 16:33:51">
            <a:hlinkClick r:id="" action="ppaction://media"/>
            <a:extLst>
              <a:ext uri="{FF2B5EF4-FFF2-40B4-BE49-F238E27FC236}">
                <a16:creationId xmlns:a16="http://schemas.microsoft.com/office/drawing/2014/main" id="{624B9B68-B778-2F47-AC9B-892B963B1B35}"/>
              </a:ext>
            </a:extLst>
          </p:cNvPr>
          <p:cNvPicPr>
            <a:picLocks noChangeAspect="1"/>
          </p:cNvPicPr>
          <p:nvPr>
            <a:audioFile r:link="rId12"/>
            <p:extLst>
              <p:ext uri="{DAA4B4D4-6D71-4841-9C94-3DE7FCFB9230}">
                <p14:media xmlns:p14="http://schemas.microsoft.com/office/powerpoint/2010/main" r:embed="rId11"/>
              </p:ext>
            </p:extLst>
          </p:nvPr>
        </p:nvPicPr>
        <p:blipFill>
          <a:blip r:embed="rId14"/>
          <a:stretch>
            <a:fillRect/>
          </a:stretch>
        </p:blipFill>
        <p:spPr>
          <a:xfrm>
            <a:off x="1072665" y="6043015"/>
            <a:ext cx="585813" cy="585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8295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624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313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4" dur="3328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2816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2" dur="3328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6" dur="3840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2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audio>
              <p:cMediaNode vol="80000">
                <p:cTn id="2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  <p:audio>
              <p:cMediaNode vol="80000">
                <p:cTn id="2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  <p:audio>
              <p:cMediaNode vol="80000">
                <p:cTn id="3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  <p:audio>
              <p:cMediaNode vol="80000">
                <p:cTn id="3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  <p:audio>
              <p:cMediaNode vol="80000">
                <p:cTn id="3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0B082E"/>
      </a:dk2>
      <a:lt2>
        <a:srgbClr val="F3F3F2"/>
      </a:lt2>
      <a:accent1>
        <a:srgbClr val="62B4C6"/>
      </a:accent1>
      <a:accent2>
        <a:srgbClr val="1B376E"/>
      </a:accent2>
      <a:accent3>
        <a:srgbClr val="9EBE55"/>
      </a:accent3>
      <a:accent4>
        <a:srgbClr val="C65E5E"/>
      </a:accent4>
      <a:accent5>
        <a:srgbClr val="D3BA55"/>
      </a:accent5>
      <a:accent6>
        <a:srgbClr val="96648A"/>
      </a:accent6>
      <a:hlink>
        <a:srgbClr val="62B4C6"/>
      </a:hlink>
      <a:folHlink>
        <a:srgbClr val="96648A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D71F8F05-6246-47AF-9E68-E57F6C93F79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{A98D257B-0815-AE41-ADA4-38A9E6FC959C}tf10001071</Template>
  <TotalTime>310</TotalTime>
  <Words>500</Words>
  <Application>Microsoft Macintosh PowerPoint</Application>
  <PresentationFormat>Widescreen</PresentationFormat>
  <Paragraphs>48</Paragraphs>
  <Slides>6</Slides>
  <Notes>0</Notes>
  <HiddenSlides>0</HiddenSlides>
  <MMClips>11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Gill Sans MT</vt:lpstr>
      <vt:lpstr>Impact</vt:lpstr>
      <vt:lpstr>Badge</vt:lpstr>
      <vt:lpstr>Questions</vt:lpstr>
      <vt:lpstr>Yes-no questions</vt:lpstr>
      <vt:lpstr>Yes-no questions</vt:lpstr>
      <vt:lpstr>Yes-no questions - Intonation</vt:lpstr>
      <vt:lpstr>Wh- Questions</vt:lpstr>
      <vt:lpstr>Wh- Questions - Intonation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Questions</dc:title>
  <dc:creator>トーマス　ヴィクトリア</dc:creator>
  <cp:lastModifiedBy>トーマス　ヴィクトリア</cp:lastModifiedBy>
  <cp:revision>4</cp:revision>
  <dcterms:created xsi:type="dcterms:W3CDTF">2021-10-05T06:32:57Z</dcterms:created>
  <dcterms:modified xsi:type="dcterms:W3CDTF">2021-10-08T08:00:15Z</dcterms:modified>
</cp:coreProperties>
</file>